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 id="2147483654" r:id="rId3"/>
    <p:sldMasterId id="2147483670" r:id="rId4"/>
    <p:sldMasterId id="2147483664" r:id="rId5"/>
    <p:sldMasterId id="2147483666" r:id="rId6"/>
    <p:sldMasterId id="2147483668" r:id="rId7"/>
  </p:sldMasterIdLst>
  <p:notesMasterIdLst>
    <p:notesMasterId r:id="rId22"/>
  </p:notesMasterIdLst>
  <p:handoutMasterIdLst>
    <p:handoutMasterId r:id="rId23"/>
  </p:handoutMasterIdLst>
  <p:sldIdLst>
    <p:sldId id="259" r:id="rId8"/>
    <p:sldId id="260" r:id="rId9"/>
    <p:sldId id="342" r:id="rId10"/>
    <p:sldId id="486" r:id="rId11"/>
    <p:sldId id="487" r:id="rId12"/>
    <p:sldId id="488" r:id="rId13"/>
    <p:sldId id="489" r:id="rId14"/>
    <p:sldId id="490" r:id="rId15"/>
    <p:sldId id="491" r:id="rId16"/>
    <p:sldId id="492" r:id="rId17"/>
    <p:sldId id="493" r:id="rId18"/>
    <p:sldId id="494" r:id="rId19"/>
    <p:sldId id="495" r:id="rId20"/>
    <p:sldId id="331" r:id="rId21"/>
  </p:sldIdLst>
  <p:sldSz cx="9144000" cy="6858000" type="screen4x3"/>
  <p:notesSz cx="6858000" cy="92964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Raleway"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842"/>
    <a:srgbClr val="55C7DC"/>
    <a:srgbClr val="F7921E"/>
    <a:srgbClr val="04062E"/>
    <a:srgbClr val="003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182" autoAdjust="0"/>
  </p:normalViewPr>
  <p:slideViewPr>
    <p:cSldViewPr>
      <p:cViewPr varScale="1">
        <p:scale>
          <a:sx n="90" d="100"/>
          <a:sy n="90" d="100"/>
        </p:scale>
        <p:origin x="1962" y="84"/>
      </p:cViewPr>
      <p:guideLst>
        <p:guide orient="horz" pos="2160"/>
        <p:guide pos="2880"/>
      </p:guideLst>
    </p:cSldViewPr>
  </p:slideViewPr>
  <p:notesTextViewPr>
    <p:cViewPr>
      <p:scale>
        <a:sx n="3" d="2"/>
        <a:sy n="3" d="2"/>
      </p:scale>
      <p:origin x="0" y="0"/>
    </p:cViewPr>
  </p:notesTextViewPr>
  <p:notesViewPr>
    <p:cSldViewPr>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F0341-F57F-4A2C-969F-6B334517B698}"/>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79A26D65-A517-4CBA-8B3D-8539FEADC2ED}"/>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FEE3EA1-B456-4050-B98D-B308BD9FA300}" type="datetimeFigureOut">
              <a:rPr lang="en-US" smtClean="0">
                <a:latin typeface="Open Sans" panose="020B0606030504020204" pitchFamily="34" charset="0"/>
              </a:rPr>
              <a:t>10/22/2020</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C57F7980-20BF-4341-91C4-69DC47AB0FE6}"/>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E87E0082-9266-4860-987E-E632DDF9EFE0}"/>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135A802-C976-40A6-8B4B-26B29BA5A8A7}"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2039686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atin typeface="Open Sans" panose="020B0606030504020204" pitchFamily="34" charset="0"/>
              </a:defRPr>
            </a:lvl1pPr>
          </a:lstStyle>
          <a:p>
            <a:fld id="{5A89C07B-4F37-485B-8303-F16C00A6A319}" type="datetimeFigureOut">
              <a:rPr lang="en-US" smtClean="0"/>
              <a:pPr/>
              <a:t>10/22/2020</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C57B0DD1-2118-4507-8E45-07AB7E0B9763}" type="slidenum">
              <a:rPr lang="en-US" smtClean="0"/>
              <a:pPr/>
              <a:t>‹#›</a:t>
            </a:fld>
            <a:endParaRPr lang="en-US" dirty="0"/>
          </a:p>
        </p:txBody>
      </p:sp>
    </p:spTree>
    <p:extLst>
      <p:ext uri="{BB962C8B-B14F-4D97-AF65-F5344CB8AC3E}">
        <p14:creationId xmlns:p14="http://schemas.microsoft.com/office/powerpoint/2010/main" val="15093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a:t>
            </a:fld>
            <a:endParaRPr lang="en-US" dirty="0"/>
          </a:p>
        </p:txBody>
      </p:sp>
    </p:spTree>
    <p:extLst>
      <p:ext uri="{BB962C8B-B14F-4D97-AF65-F5344CB8AC3E}">
        <p14:creationId xmlns:p14="http://schemas.microsoft.com/office/powerpoint/2010/main" val="233657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10</a:t>
            </a:fld>
            <a:endParaRPr lang="en-US" dirty="0"/>
          </a:p>
        </p:txBody>
      </p:sp>
    </p:spTree>
    <p:extLst>
      <p:ext uri="{BB962C8B-B14F-4D97-AF65-F5344CB8AC3E}">
        <p14:creationId xmlns:p14="http://schemas.microsoft.com/office/powerpoint/2010/main" val="309395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11</a:t>
            </a:fld>
            <a:endParaRPr lang="en-US" dirty="0"/>
          </a:p>
        </p:txBody>
      </p:sp>
    </p:spTree>
    <p:extLst>
      <p:ext uri="{BB962C8B-B14F-4D97-AF65-F5344CB8AC3E}">
        <p14:creationId xmlns:p14="http://schemas.microsoft.com/office/powerpoint/2010/main" val="227747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12</a:t>
            </a:fld>
            <a:endParaRPr lang="en-US" dirty="0"/>
          </a:p>
        </p:txBody>
      </p:sp>
    </p:spTree>
    <p:extLst>
      <p:ext uri="{BB962C8B-B14F-4D97-AF65-F5344CB8AC3E}">
        <p14:creationId xmlns:p14="http://schemas.microsoft.com/office/powerpoint/2010/main" val="20750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13</a:t>
            </a:fld>
            <a:endParaRPr lang="en-US" dirty="0"/>
          </a:p>
        </p:txBody>
      </p:sp>
    </p:spTree>
    <p:extLst>
      <p:ext uri="{BB962C8B-B14F-4D97-AF65-F5344CB8AC3E}">
        <p14:creationId xmlns:p14="http://schemas.microsoft.com/office/powerpoint/2010/main" val="150435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14</a:t>
            </a:fld>
            <a:endParaRPr lang="en-US" dirty="0"/>
          </a:p>
        </p:txBody>
      </p:sp>
    </p:spTree>
    <p:extLst>
      <p:ext uri="{BB962C8B-B14F-4D97-AF65-F5344CB8AC3E}">
        <p14:creationId xmlns:p14="http://schemas.microsoft.com/office/powerpoint/2010/main" val="293418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of Division</a:t>
            </a:r>
          </a:p>
        </p:txBody>
      </p:sp>
      <p:sp>
        <p:nvSpPr>
          <p:cNvPr id="4" name="Slide Number Placeholder 3"/>
          <p:cNvSpPr>
            <a:spLocks noGrp="1"/>
          </p:cNvSpPr>
          <p:nvPr>
            <p:ph type="sldNum" sz="quarter" idx="5"/>
          </p:nvPr>
        </p:nvSpPr>
        <p:spPr/>
        <p:txBody>
          <a:bodyPr/>
          <a:lstStyle/>
          <a:p>
            <a:fld id="{C57B0DD1-2118-4507-8E45-07AB7E0B9763}" type="slidenum">
              <a:rPr lang="en-US" smtClean="0"/>
              <a:pPr/>
              <a:t>2</a:t>
            </a:fld>
            <a:endParaRPr lang="en-US" dirty="0"/>
          </a:p>
        </p:txBody>
      </p:sp>
    </p:spTree>
    <p:extLst>
      <p:ext uri="{BB962C8B-B14F-4D97-AF65-F5344CB8AC3E}">
        <p14:creationId xmlns:p14="http://schemas.microsoft.com/office/powerpoint/2010/main" val="239291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3</a:t>
            </a:fld>
            <a:endParaRPr lang="en-US" dirty="0"/>
          </a:p>
        </p:txBody>
      </p:sp>
    </p:spTree>
    <p:extLst>
      <p:ext uri="{BB962C8B-B14F-4D97-AF65-F5344CB8AC3E}">
        <p14:creationId xmlns:p14="http://schemas.microsoft.com/office/powerpoint/2010/main" val="93811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4</a:t>
            </a:fld>
            <a:endParaRPr lang="en-US" dirty="0"/>
          </a:p>
        </p:txBody>
      </p:sp>
    </p:spTree>
    <p:extLst>
      <p:ext uri="{BB962C8B-B14F-4D97-AF65-F5344CB8AC3E}">
        <p14:creationId xmlns:p14="http://schemas.microsoft.com/office/powerpoint/2010/main" val="58775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5</a:t>
            </a:fld>
            <a:endParaRPr lang="en-US" dirty="0"/>
          </a:p>
        </p:txBody>
      </p:sp>
    </p:spTree>
    <p:extLst>
      <p:ext uri="{BB962C8B-B14F-4D97-AF65-F5344CB8AC3E}">
        <p14:creationId xmlns:p14="http://schemas.microsoft.com/office/powerpoint/2010/main" val="264508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6</a:t>
            </a:fld>
            <a:endParaRPr lang="en-US" dirty="0"/>
          </a:p>
        </p:txBody>
      </p:sp>
    </p:spTree>
    <p:extLst>
      <p:ext uri="{BB962C8B-B14F-4D97-AF65-F5344CB8AC3E}">
        <p14:creationId xmlns:p14="http://schemas.microsoft.com/office/powerpoint/2010/main" val="37810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7</a:t>
            </a:fld>
            <a:endParaRPr lang="en-US" dirty="0"/>
          </a:p>
        </p:txBody>
      </p:sp>
    </p:spTree>
    <p:extLst>
      <p:ext uri="{BB962C8B-B14F-4D97-AF65-F5344CB8AC3E}">
        <p14:creationId xmlns:p14="http://schemas.microsoft.com/office/powerpoint/2010/main" val="1947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8</a:t>
            </a:fld>
            <a:endParaRPr lang="en-US" dirty="0"/>
          </a:p>
        </p:txBody>
      </p:sp>
    </p:spTree>
    <p:extLst>
      <p:ext uri="{BB962C8B-B14F-4D97-AF65-F5344CB8AC3E}">
        <p14:creationId xmlns:p14="http://schemas.microsoft.com/office/powerpoint/2010/main" val="230082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9</a:t>
            </a:fld>
            <a:endParaRPr lang="en-US" dirty="0"/>
          </a:p>
        </p:txBody>
      </p:sp>
    </p:spTree>
    <p:extLst>
      <p:ext uri="{BB962C8B-B14F-4D97-AF65-F5344CB8AC3E}">
        <p14:creationId xmlns:p14="http://schemas.microsoft.com/office/powerpoint/2010/main" val="38735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3143250" y="838200"/>
            <a:ext cx="2857500" cy="2971800"/>
          </a:xfrm>
          <a:prstGeom prst="rect">
            <a:avLst/>
          </a:prstGeom>
        </p:spPr>
        <p:txBody>
          <a:bodyPr/>
          <a:lstStyle>
            <a:lvl1pPr>
              <a:defRPr/>
            </a:lvl1pPr>
          </a:lstStyle>
          <a:p>
            <a:r>
              <a:rPr lang="en-US" dirty="0"/>
              <a:t>LOGO</a:t>
            </a:r>
          </a:p>
        </p:txBody>
      </p:sp>
      <p:sp>
        <p:nvSpPr>
          <p:cNvPr id="3" name="Text Placeholder 2">
            <a:extLst>
              <a:ext uri="{FF2B5EF4-FFF2-40B4-BE49-F238E27FC236}">
                <a16:creationId xmlns:a16="http://schemas.microsoft.com/office/drawing/2014/main" id="{C6203260-CC94-4193-BC8F-697FB12BF9B6}"/>
              </a:ext>
            </a:extLst>
          </p:cNvPr>
          <p:cNvSpPr>
            <a:spLocks noGrp="1"/>
          </p:cNvSpPr>
          <p:nvPr>
            <p:ph type="body" sz="quarter" idx="11" hasCustomPrompt="1"/>
          </p:nvPr>
        </p:nvSpPr>
        <p:spPr>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196106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B33456-9656-4001-BC34-6ABA0B0C4AC2}"/>
              </a:ext>
            </a:extLst>
          </p:cNvPr>
          <p:cNvSpPr/>
          <p:nvPr userDrawn="1"/>
        </p:nvSpPr>
        <p:spPr>
          <a:xfrm>
            <a:off x="628650" y="2819400"/>
            <a:ext cx="2343150" cy="2301447"/>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a:extLst>
              <a:ext uri="{FF2B5EF4-FFF2-40B4-BE49-F238E27FC236}">
                <a16:creationId xmlns:a16="http://schemas.microsoft.com/office/drawing/2014/main" id="{A454E6B8-8161-4C55-A1FC-2302693022A2}"/>
              </a:ext>
            </a:extLst>
          </p:cNvPr>
          <p:cNvSpPr/>
          <p:nvPr userDrawn="1"/>
        </p:nvSpPr>
        <p:spPr>
          <a:xfrm>
            <a:off x="3400425" y="2895600"/>
            <a:ext cx="2343150" cy="2225247"/>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688BBBFD-C5E5-49E4-B9DD-80D6F67B4B2E}"/>
              </a:ext>
            </a:extLst>
          </p:cNvPr>
          <p:cNvSpPr/>
          <p:nvPr userDrawn="1"/>
        </p:nvSpPr>
        <p:spPr>
          <a:xfrm>
            <a:off x="6172200" y="2895600"/>
            <a:ext cx="2343150" cy="2225248"/>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D6394C58-B18E-4621-A447-299ABC71CD5F}"/>
              </a:ext>
            </a:extLst>
          </p:cNvPr>
          <p:cNvSpPr>
            <a:spLocks noGrp="1"/>
          </p:cNvSpPr>
          <p:nvPr>
            <p:ph type="body" sz="quarter" idx="10" hasCustomPrompt="1"/>
          </p:nvPr>
        </p:nvSpPr>
        <p:spPr>
          <a:xfrm>
            <a:off x="800100" y="3708399"/>
            <a:ext cx="200025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2" name="Text Placeholder 4">
            <a:extLst>
              <a:ext uri="{FF2B5EF4-FFF2-40B4-BE49-F238E27FC236}">
                <a16:creationId xmlns:a16="http://schemas.microsoft.com/office/drawing/2014/main" id="{7B28D844-CFEA-445B-BA2A-25DDA898B99C}"/>
              </a:ext>
            </a:extLst>
          </p:cNvPr>
          <p:cNvSpPr>
            <a:spLocks noGrp="1"/>
          </p:cNvSpPr>
          <p:nvPr>
            <p:ph type="body" sz="quarter" idx="11" hasCustomPrompt="1"/>
          </p:nvPr>
        </p:nvSpPr>
        <p:spPr>
          <a:xfrm>
            <a:off x="3571875" y="3708399"/>
            <a:ext cx="200025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3" name="Text Placeholder 4">
            <a:extLst>
              <a:ext uri="{FF2B5EF4-FFF2-40B4-BE49-F238E27FC236}">
                <a16:creationId xmlns:a16="http://schemas.microsoft.com/office/drawing/2014/main" id="{5129BAC0-B3B3-44DD-BF92-3EC5A9FD3452}"/>
              </a:ext>
            </a:extLst>
          </p:cNvPr>
          <p:cNvSpPr>
            <a:spLocks noGrp="1"/>
          </p:cNvSpPr>
          <p:nvPr>
            <p:ph type="body" sz="quarter" idx="12" hasCustomPrompt="1"/>
          </p:nvPr>
        </p:nvSpPr>
        <p:spPr>
          <a:xfrm>
            <a:off x="6343650" y="3708399"/>
            <a:ext cx="200025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9" name="Title 1">
            <a:extLst>
              <a:ext uri="{FF2B5EF4-FFF2-40B4-BE49-F238E27FC236}">
                <a16:creationId xmlns:a16="http://schemas.microsoft.com/office/drawing/2014/main" id="{B99558C5-0DA9-44F8-BFEC-D31270DA785F}"/>
              </a:ext>
            </a:extLst>
          </p:cNvPr>
          <p:cNvSpPr>
            <a:spLocks noGrp="1"/>
          </p:cNvSpPr>
          <p:nvPr>
            <p:ph type="title"/>
          </p:nvPr>
        </p:nvSpPr>
        <p:spPr>
          <a:xfrm>
            <a:off x="628650" y="3889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51CBAD3-FCA5-4813-BDEE-4A4F4716835E}"/>
              </a:ext>
            </a:extLst>
          </p:cNvPr>
          <p:cNvCxnSpPr/>
          <p:nvPr userDrawn="1"/>
        </p:nvCxnSpPr>
        <p:spPr>
          <a:xfrm>
            <a:off x="628650" y="1143000"/>
            <a:ext cx="78867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3948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2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71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50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73E2A-6185-4093-999F-9BA02E263E8E}"/>
              </a:ext>
            </a:extLst>
          </p:cNvPr>
          <p:cNvSpPr>
            <a:spLocks noGrp="1"/>
          </p:cNvSpPr>
          <p:nvPr>
            <p:ph type="body" sz="quarter" idx="10" hasCustomPrompt="1"/>
          </p:nvPr>
        </p:nvSpPr>
        <p:spPr>
          <a:xfrm>
            <a:off x="1800225" y="1828800"/>
            <a:ext cx="5543550" cy="3352800"/>
          </a:xfrm>
          <a:prstGeom prst="rect">
            <a:avLst/>
          </a:prstGeom>
        </p:spPr>
        <p:txBody>
          <a:bodyPr/>
          <a:lstStyle>
            <a:lvl1pPr marL="0" indent="0" algn="ctr">
              <a:buNone/>
              <a:defRPr b="1">
                <a:solidFill>
                  <a:schemeClr val="accent6"/>
                </a:solidFill>
              </a:defRPr>
            </a:lvl1pPr>
            <a:lvl2pPr marL="457200" indent="0">
              <a:buNone/>
              <a:defRPr/>
            </a:lvl2pPr>
          </a:lstStyle>
          <a:p>
            <a:pPr lvl="0"/>
            <a:r>
              <a:rPr lang="en-US" dirty="0"/>
              <a:t>Quote goes here</a:t>
            </a:r>
          </a:p>
        </p:txBody>
      </p:sp>
    </p:spTree>
    <p:extLst>
      <p:ext uri="{BB962C8B-B14F-4D97-AF65-F5344CB8AC3E}">
        <p14:creationId xmlns:p14="http://schemas.microsoft.com/office/powerpoint/2010/main" val="418180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25BF41-2537-4F27-B57A-53D64F7D6A09}"/>
              </a:ext>
            </a:extLst>
          </p:cNvPr>
          <p:cNvSpPr>
            <a:spLocks noGrp="1"/>
          </p:cNvSpPr>
          <p:nvPr>
            <p:ph type="body" sz="quarter" idx="10"/>
          </p:nvPr>
        </p:nvSpPr>
        <p:spPr>
          <a:xfrm>
            <a:off x="742950" y="1143000"/>
            <a:ext cx="7639050" cy="40386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59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CC5AC-3352-4727-891F-D665C14EF6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3143250" y="838200"/>
            <a:ext cx="2857500" cy="2971800"/>
          </a:xfrm>
          <a:prstGeom prst="rect">
            <a:avLst/>
          </a:prstGeom>
        </p:spPr>
        <p:txBody>
          <a:bodyPr/>
          <a:lstStyle>
            <a:lvl1pPr>
              <a:defRPr/>
            </a:lvl1pPr>
          </a:lstStyle>
          <a:p>
            <a:r>
              <a:rPr lang="en-US" dirty="0"/>
              <a:t>LOGO</a:t>
            </a:r>
          </a:p>
        </p:txBody>
      </p:sp>
      <p:sp>
        <p:nvSpPr>
          <p:cNvPr id="6" name="Text Placeholder 2">
            <a:extLst>
              <a:ext uri="{FF2B5EF4-FFF2-40B4-BE49-F238E27FC236}">
                <a16:creationId xmlns:a16="http://schemas.microsoft.com/office/drawing/2014/main" id="{A6AD6BC0-78BE-4CDF-85B0-15A11999FAC4}"/>
              </a:ext>
            </a:extLst>
          </p:cNvPr>
          <p:cNvSpPr>
            <a:spLocks noGrp="1"/>
          </p:cNvSpPr>
          <p:nvPr>
            <p:ph type="body" sz="quarter" idx="11" hasCustomPrompt="1"/>
          </p:nvPr>
        </p:nvSpPr>
        <p:spPr>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5064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CEEA79-6F11-4774-86DB-BF524CB35E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3143250" y="838200"/>
            <a:ext cx="2857500" cy="2971800"/>
          </a:xfrm>
          <a:prstGeom prst="rect">
            <a:avLst/>
          </a:prstGeom>
        </p:spPr>
        <p:txBody>
          <a:bodyPr/>
          <a:lstStyle>
            <a:lvl1pPr>
              <a:defRPr/>
            </a:lvl1pPr>
          </a:lstStyle>
          <a:p>
            <a:r>
              <a:rPr lang="en-US" dirty="0"/>
              <a:t>LOGO</a:t>
            </a:r>
          </a:p>
        </p:txBody>
      </p:sp>
      <p:sp>
        <p:nvSpPr>
          <p:cNvPr id="5" name="Text Placeholder 2">
            <a:extLst>
              <a:ext uri="{FF2B5EF4-FFF2-40B4-BE49-F238E27FC236}">
                <a16:creationId xmlns:a16="http://schemas.microsoft.com/office/drawing/2014/main" id="{A6BC16B8-F9A4-4A49-AFF2-256956F93CF0}"/>
              </a:ext>
            </a:extLst>
          </p:cNvPr>
          <p:cNvSpPr>
            <a:spLocks noGrp="1"/>
          </p:cNvSpPr>
          <p:nvPr>
            <p:ph type="body" sz="quarter" idx="11" hasCustomPrompt="1"/>
          </p:nvPr>
        </p:nvSpPr>
        <p:spPr>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47188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79F2E-2993-443D-85E9-FA4B76ED11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628650" y="4191000"/>
            <a:ext cx="7886700" cy="1143000"/>
          </a:xfrm>
          <a:prstGeom prst="rect">
            <a:avLst/>
          </a:prstGeom>
        </p:spPr>
        <p:txBody>
          <a:bodyPr vert="horz" lIns="91440" tIns="45720" rIns="91440" bIns="45720" rtlCol="0" anchor="ctr">
            <a:normAutofit/>
          </a:body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3143250" y="838200"/>
            <a:ext cx="2857500" cy="2971800"/>
          </a:xfrm>
          <a:prstGeom prst="rect">
            <a:avLst/>
          </a:prstGeom>
        </p:spPr>
        <p:txBody>
          <a:bodyPr/>
          <a:lstStyle>
            <a:lvl1pPr>
              <a:defRPr/>
            </a:lvl1pPr>
          </a:lstStyle>
          <a:p>
            <a:r>
              <a:rPr lang="en-US" dirty="0"/>
              <a:t>LOGO</a:t>
            </a:r>
          </a:p>
        </p:txBody>
      </p:sp>
      <p:sp>
        <p:nvSpPr>
          <p:cNvPr id="6" name="Text Placeholder 2">
            <a:extLst>
              <a:ext uri="{FF2B5EF4-FFF2-40B4-BE49-F238E27FC236}">
                <a16:creationId xmlns:a16="http://schemas.microsoft.com/office/drawing/2014/main" id="{DAB6177D-9090-4BE1-B3E2-D11123F7E1AE}"/>
              </a:ext>
            </a:extLst>
          </p:cNvPr>
          <p:cNvSpPr>
            <a:spLocks noGrp="1"/>
          </p:cNvSpPr>
          <p:nvPr>
            <p:ph type="body" sz="quarter" idx="11" hasCustomPrompt="1"/>
          </p:nvPr>
        </p:nvSpPr>
        <p:spPr>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01377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DDA-5D08-494E-8EE6-FCA4ABB94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10" name="Picture Placeholder 9">
            <a:extLst>
              <a:ext uri="{FF2B5EF4-FFF2-40B4-BE49-F238E27FC236}">
                <a16:creationId xmlns:a16="http://schemas.microsoft.com/office/drawing/2014/main" id="{71FB98C2-27F3-4AA7-A284-A36695404B18}"/>
              </a:ext>
            </a:extLst>
          </p:cNvPr>
          <p:cNvSpPr>
            <a:spLocks noGrp="1"/>
          </p:cNvSpPr>
          <p:nvPr>
            <p:ph type="pic" sz="quarter" idx="10" hasCustomPrompt="1"/>
          </p:nvPr>
        </p:nvSpPr>
        <p:spPr>
          <a:xfrm>
            <a:off x="3143250" y="838200"/>
            <a:ext cx="2857500" cy="2971800"/>
          </a:xfrm>
          <a:prstGeom prst="rect">
            <a:avLst/>
          </a:prstGeom>
        </p:spPr>
        <p:txBody>
          <a:bodyPr/>
          <a:lstStyle>
            <a:lvl1pPr>
              <a:defRPr/>
            </a:lvl1pPr>
          </a:lstStyle>
          <a:p>
            <a:r>
              <a:rPr lang="en-US" dirty="0"/>
              <a:t>LOGO</a:t>
            </a:r>
          </a:p>
        </p:txBody>
      </p:sp>
      <p:sp>
        <p:nvSpPr>
          <p:cNvPr id="6" name="Text Placeholder 2">
            <a:extLst>
              <a:ext uri="{FF2B5EF4-FFF2-40B4-BE49-F238E27FC236}">
                <a16:creationId xmlns:a16="http://schemas.microsoft.com/office/drawing/2014/main" id="{95E01C85-BBCA-4157-AAA4-57AFD7546110}"/>
              </a:ext>
            </a:extLst>
          </p:cNvPr>
          <p:cNvSpPr>
            <a:spLocks noGrp="1"/>
          </p:cNvSpPr>
          <p:nvPr>
            <p:ph type="body" sz="quarter" idx="11" hasCustomPrompt="1"/>
          </p:nvPr>
        </p:nvSpPr>
        <p:spPr>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29152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07D0F7-26A2-479B-9D7B-7CDE0D1D6400}"/>
              </a:ext>
            </a:extLst>
          </p:cNvPr>
          <p:cNvSpPr>
            <a:spLocks noGrp="1"/>
          </p:cNvSpPr>
          <p:nvPr>
            <p:ph type="title" hasCustomPrompt="1"/>
          </p:nvPr>
        </p:nvSpPr>
        <p:spPr>
          <a:xfrm>
            <a:off x="628650" y="365126"/>
            <a:ext cx="7886700" cy="625475"/>
          </a:xfrm>
          <a:prstGeom prst="rect">
            <a:avLst/>
          </a:prstGeom>
        </p:spPr>
        <p:txBody>
          <a:bodyPr/>
          <a:lstStyle>
            <a:lvl1pPr algn="ctr">
              <a:defRPr>
                <a:solidFill>
                  <a:schemeClr val="accent6">
                    <a:lumMod val="50000"/>
                  </a:schemeClr>
                </a:solidFill>
              </a:defRPr>
            </a:lvl1pPr>
          </a:lstStyle>
          <a:p>
            <a:r>
              <a:rPr lang="en-US" dirty="0"/>
              <a:t>Timeline title goes here</a:t>
            </a:r>
          </a:p>
        </p:txBody>
      </p:sp>
      <p:sp>
        <p:nvSpPr>
          <p:cNvPr id="5" name="Content Placeholder 4">
            <a:extLst>
              <a:ext uri="{FF2B5EF4-FFF2-40B4-BE49-F238E27FC236}">
                <a16:creationId xmlns:a16="http://schemas.microsoft.com/office/drawing/2014/main" id="{2DEBB3BD-5D1B-473D-BB8D-90762BDDAE48}"/>
              </a:ext>
            </a:extLst>
          </p:cNvPr>
          <p:cNvSpPr>
            <a:spLocks noGrp="1"/>
          </p:cNvSpPr>
          <p:nvPr>
            <p:ph sz="quarter" idx="10"/>
          </p:nvPr>
        </p:nvSpPr>
        <p:spPr>
          <a:xfrm>
            <a:off x="628650" y="2971800"/>
            <a:ext cx="1485900" cy="2514600"/>
          </a:xfrm>
          <a:prstGeom prst="rect">
            <a:avLst/>
          </a:prstGeom>
        </p:spPr>
        <p:txBody>
          <a:bodyPr/>
          <a:lstStyle>
            <a:lvl1pPr marL="0" indent="0">
              <a:buNone/>
              <a:defRPr sz="1800"/>
            </a:lvl1pPr>
          </a:lstStyle>
          <a:p>
            <a:pPr lvl="0"/>
            <a:r>
              <a:rPr lang="en-US" dirty="0"/>
              <a:t>Edit Master text styles</a:t>
            </a:r>
          </a:p>
        </p:txBody>
      </p:sp>
      <p:sp>
        <p:nvSpPr>
          <p:cNvPr id="8" name="Content Placeholder 4">
            <a:extLst>
              <a:ext uri="{FF2B5EF4-FFF2-40B4-BE49-F238E27FC236}">
                <a16:creationId xmlns:a16="http://schemas.microsoft.com/office/drawing/2014/main" id="{5566281C-30E4-4C6E-91F3-2747C7D551A0}"/>
              </a:ext>
            </a:extLst>
          </p:cNvPr>
          <p:cNvSpPr>
            <a:spLocks noGrp="1"/>
          </p:cNvSpPr>
          <p:nvPr>
            <p:ph sz="quarter" idx="11"/>
          </p:nvPr>
        </p:nvSpPr>
        <p:spPr>
          <a:xfrm>
            <a:off x="2743200" y="2971800"/>
            <a:ext cx="1485900" cy="2514600"/>
          </a:xfrm>
          <a:prstGeom prst="rect">
            <a:avLst/>
          </a:prstGeom>
        </p:spPr>
        <p:txBody>
          <a:bodyPr/>
          <a:lstStyle>
            <a:lvl1pPr marL="0" indent="0">
              <a:buNone/>
              <a:defRPr sz="1800"/>
            </a:lvl1pPr>
          </a:lstStyle>
          <a:p>
            <a:pPr lvl="0"/>
            <a:r>
              <a:rPr lang="en-US" dirty="0"/>
              <a:t>Edit Master text styles</a:t>
            </a:r>
          </a:p>
        </p:txBody>
      </p:sp>
      <p:sp>
        <p:nvSpPr>
          <p:cNvPr id="11" name="Content Placeholder 4">
            <a:extLst>
              <a:ext uri="{FF2B5EF4-FFF2-40B4-BE49-F238E27FC236}">
                <a16:creationId xmlns:a16="http://schemas.microsoft.com/office/drawing/2014/main" id="{BE4278F1-32EB-4110-ABAD-A4A39930C1A2}"/>
              </a:ext>
            </a:extLst>
          </p:cNvPr>
          <p:cNvSpPr>
            <a:spLocks noGrp="1"/>
          </p:cNvSpPr>
          <p:nvPr>
            <p:ph sz="quarter" idx="12"/>
          </p:nvPr>
        </p:nvSpPr>
        <p:spPr>
          <a:xfrm>
            <a:off x="4857750" y="2971800"/>
            <a:ext cx="1485900" cy="2514600"/>
          </a:xfrm>
          <a:prstGeom prst="rect">
            <a:avLst/>
          </a:prstGeom>
        </p:spPr>
        <p:txBody>
          <a:bodyPr/>
          <a:lstStyle>
            <a:lvl1pPr marL="0" indent="0">
              <a:buNone/>
              <a:defRPr sz="1800"/>
            </a:lvl1pPr>
          </a:lstStyle>
          <a:p>
            <a:pPr lvl="0"/>
            <a:r>
              <a:rPr lang="en-US" dirty="0"/>
              <a:t>Edit Master text styles</a:t>
            </a:r>
          </a:p>
        </p:txBody>
      </p:sp>
      <p:sp>
        <p:nvSpPr>
          <p:cNvPr id="12" name="Content Placeholder 4">
            <a:extLst>
              <a:ext uri="{FF2B5EF4-FFF2-40B4-BE49-F238E27FC236}">
                <a16:creationId xmlns:a16="http://schemas.microsoft.com/office/drawing/2014/main" id="{86846D42-223D-4084-9AE0-8DFFB893248B}"/>
              </a:ext>
            </a:extLst>
          </p:cNvPr>
          <p:cNvSpPr>
            <a:spLocks noGrp="1"/>
          </p:cNvSpPr>
          <p:nvPr>
            <p:ph sz="quarter" idx="13"/>
          </p:nvPr>
        </p:nvSpPr>
        <p:spPr>
          <a:xfrm>
            <a:off x="6915150" y="2971800"/>
            <a:ext cx="1485900" cy="2514600"/>
          </a:xfrm>
          <a:prstGeom prst="rect">
            <a:avLst/>
          </a:prstGeom>
        </p:spPr>
        <p:txBody>
          <a:bodyPr/>
          <a:lstStyle>
            <a:lvl1pPr marL="0" indent="0">
              <a:buNone/>
              <a:defRPr sz="1800"/>
            </a:lvl1pPr>
          </a:lstStyle>
          <a:p>
            <a:pPr lvl="0"/>
            <a:r>
              <a:rPr lang="en-US" dirty="0"/>
              <a:t>Edit Master text styles</a:t>
            </a:r>
          </a:p>
        </p:txBody>
      </p:sp>
      <p:sp>
        <p:nvSpPr>
          <p:cNvPr id="3" name="Text Placeholder 2">
            <a:extLst>
              <a:ext uri="{FF2B5EF4-FFF2-40B4-BE49-F238E27FC236}">
                <a16:creationId xmlns:a16="http://schemas.microsoft.com/office/drawing/2014/main" id="{2240F881-5911-4DA0-849F-383C07F4BE74}"/>
              </a:ext>
            </a:extLst>
          </p:cNvPr>
          <p:cNvSpPr>
            <a:spLocks noGrp="1"/>
          </p:cNvSpPr>
          <p:nvPr>
            <p:ph type="body" sz="quarter" idx="14" hasCustomPrompt="1"/>
          </p:nvPr>
        </p:nvSpPr>
        <p:spPr>
          <a:xfrm>
            <a:off x="742950" y="990600"/>
            <a:ext cx="7658100" cy="533400"/>
          </a:xfrm>
          <a:prstGeom prst="rect">
            <a:avLst/>
          </a:prstGeom>
        </p:spPr>
        <p:txBody>
          <a:bodyPr/>
          <a:lstStyle>
            <a:lvl1pPr marL="0" indent="0" algn="ctr">
              <a:buNone/>
              <a:defRPr b="0">
                <a:solidFill>
                  <a:srgbClr val="F7921E"/>
                </a:solidFill>
                <a:latin typeface="+mn-lt"/>
              </a:defRPr>
            </a:lvl1pPr>
          </a:lstStyle>
          <a:p>
            <a:pPr lvl="0"/>
            <a:r>
              <a:rPr lang="en-US" dirty="0"/>
              <a:t>Subhead goes here</a:t>
            </a:r>
          </a:p>
        </p:txBody>
      </p:sp>
    </p:spTree>
    <p:extLst>
      <p:ext uri="{BB962C8B-B14F-4D97-AF65-F5344CB8AC3E}">
        <p14:creationId xmlns:p14="http://schemas.microsoft.com/office/powerpoint/2010/main" val="233298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1">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67BCA5-C98E-44C3-A40F-C750AE069E2A}"/>
              </a:ext>
            </a:extLst>
          </p:cNvPr>
          <p:cNvSpPr>
            <a:spLocks noGrp="1"/>
          </p:cNvSpPr>
          <p:nvPr>
            <p:ph sz="quarter" idx="10"/>
          </p:nvPr>
        </p:nvSpPr>
        <p:spPr>
          <a:xfrm>
            <a:off x="628650" y="1447800"/>
            <a:ext cx="7886700" cy="4267200"/>
          </a:xfrm>
          <a:prstGeom prst="rect">
            <a:avLst/>
          </a:prstGeom>
        </p:spPr>
        <p:txBody>
          <a:bodyPr/>
          <a:lstStyle>
            <a:lvl1pPr>
              <a:defRPr>
                <a:solidFill>
                  <a:schemeClr val="accent6">
                    <a:lumMod val="50000"/>
                  </a:schemeClr>
                </a:solidFill>
                <a:latin typeface="+mn-lt"/>
                <a:ea typeface="Open Sans" panose="020B0606030504020204" pitchFamily="34" charset="0"/>
                <a:cs typeface="Open Sans" panose="020B0606030504020204" pitchFamily="34" charset="0"/>
              </a:defRPr>
            </a:lvl1pPr>
            <a:lvl2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2222907-DA4C-46BA-B7E7-9FD352BEC1FE}"/>
              </a:ext>
            </a:extLst>
          </p:cNvPr>
          <p:cNvSpPr>
            <a:spLocks noGrp="1"/>
          </p:cNvSpPr>
          <p:nvPr>
            <p:ph type="title"/>
          </p:nvPr>
        </p:nvSpPr>
        <p:spPr>
          <a:xfrm>
            <a:off x="628650" y="3889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99D3182-0DF6-429B-88D5-C7B7FB4857C3}"/>
              </a:ext>
            </a:extLst>
          </p:cNvPr>
          <p:cNvCxnSpPr/>
          <p:nvPr userDrawn="1"/>
        </p:nvCxnSpPr>
        <p:spPr>
          <a:xfrm>
            <a:off x="628650" y="1143000"/>
            <a:ext cx="78867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56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B9320E-F03F-4DD5-BDF6-B170C6858BD5}"/>
              </a:ext>
            </a:extLst>
          </p:cNvPr>
          <p:cNvSpPr/>
          <p:nvPr userDrawn="1"/>
        </p:nvSpPr>
        <p:spPr>
          <a:xfrm>
            <a:off x="4743450" y="990600"/>
            <a:ext cx="394335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CB42509-0D72-41F5-A30F-CEB705AB03AE}"/>
              </a:ext>
            </a:extLst>
          </p:cNvPr>
          <p:cNvSpPr/>
          <p:nvPr userDrawn="1"/>
        </p:nvSpPr>
        <p:spPr>
          <a:xfrm>
            <a:off x="4743450" y="3577800"/>
            <a:ext cx="394335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F52C13DB-B562-480F-9142-AAA4952F3BB2}"/>
              </a:ext>
            </a:extLst>
          </p:cNvPr>
          <p:cNvSpPr/>
          <p:nvPr userDrawn="1"/>
        </p:nvSpPr>
        <p:spPr>
          <a:xfrm>
            <a:off x="502343" y="990600"/>
            <a:ext cx="394335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DBC02069-CA84-4FEC-A80A-8918503D7244}"/>
              </a:ext>
            </a:extLst>
          </p:cNvPr>
          <p:cNvSpPr/>
          <p:nvPr userDrawn="1"/>
        </p:nvSpPr>
        <p:spPr>
          <a:xfrm>
            <a:off x="502343" y="3577800"/>
            <a:ext cx="394335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47D9B4D4-3A84-4A05-8B62-CB53F6C11B09}"/>
              </a:ext>
            </a:extLst>
          </p:cNvPr>
          <p:cNvSpPr>
            <a:spLocks noGrp="1"/>
          </p:cNvSpPr>
          <p:nvPr>
            <p:ph type="title"/>
          </p:nvPr>
        </p:nvSpPr>
        <p:spPr>
          <a:xfrm>
            <a:off x="628650" y="3127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609BD14-747B-49CF-9F1C-3914F0C4B20A}"/>
              </a:ext>
            </a:extLst>
          </p:cNvPr>
          <p:cNvSpPr>
            <a:spLocks noGrp="1"/>
          </p:cNvSpPr>
          <p:nvPr>
            <p:ph type="body" sz="quarter" idx="10"/>
          </p:nvPr>
        </p:nvSpPr>
        <p:spPr>
          <a:xfrm>
            <a:off x="628650" y="990600"/>
            <a:ext cx="3188393"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0" name="Text Placeholder 5">
            <a:extLst>
              <a:ext uri="{FF2B5EF4-FFF2-40B4-BE49-F238E27FC236}">
                <a16:creationId xmlns:a16="http://schemas.microsoft.com/office/drawing/2014/main" id="{A35EC391-27F1-4DD1-8F31-ADA1CF2C9370}"/>
              </a:ext>
            </a:extLst>
          </p:cNvPr>
          <p:cNvSpPr>
            <a:spLocks noGrp="1"/>
          </p:cNvSpPr>
          <p:nvPr>
            <p:ph type="body" sz="quarter" idx="11"/>
          </p:nvPr>
        </p:nvSpPr>
        <p:spPr>
          <a:xfrm>
            <a:off x="5372100" y="990600"/>
            <a:ext cx="314325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1" name="Text Placeholder 5">
            <a:extLst>
              <a:ext uri="{FF2B5EF4-FFF2-40B4-BE49-F238E27FC236}">
                <a16:creationId xmlns:a16="http://schemas.microsoft.com/office/drawing/2014/main" id="{DCDF8934-3247-493D-B786-DA3D0E01B98D}"/>
              </a:ext>
            </a:extLst>
          </p:cNvPr>
          <p:cNvSpPr>
            <a:spLocks noGrp="1"/>
          </p:cNvSpPr>
          <p:nvPr>
            <p:ph type="body" sz="quarter" idx="12"/>
          </p:nvPr>
        </p:nvSpPr>
        <p:spPr>
          <a:xfrm>
            <a:off x="628650" y="3581400"/>
            <a:ext cx="3188393"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2" name="Text Placeholder 5">
            <a:extLst>
              <a:ext uri="{FF2B5EF4-FFF2-40B4-BE49-F238E27FC236}">
                <a16:creationId xmlns:a16="http://schemas.microsoft.com/office/drawing/2014/main" id="{914FCCA6-3C78-4847-AD04-B0CA192527D5}"/>
              </a:ext>
            </a:extLst>
          </p:cNvPr>
          <p:cNvSpPr>
            <a:spLocks noGrp="1"/>
          </p:cNvSpPr>
          <p:nvPr>
            <p:ph type="body" sz="quarter" idx="13"/>
          </p:nvPr>
        </p:nvSpPr>
        <p:spPr>
          <a:xfrm>
            <a:off x="5372100" y="3581400"/>
            <a:ext cx="3143250" cy="685800"/>
          </a:xfrm>
          <a:prstGeom prst="rect">
            <a:avLst/>
          </a:prstGeom>
        </p:spPr>
        <p:txBody>
          <a:bodyPr/>
          <a:lstStyle>
            <a:lvl1pPr marL="0" indent="0" algn="ctr">
              <a:buNone/>
              <a:defRPr>
                <a:solidFill>
                  <a:schemeClr val="bg1"/>
                </a:solidFill>
              </a:defRPr>
            </a:lvl1pPr>
          </a:lstStyle>
          <a:p>
            <a:pPr lvl="0"/>
            <a:r>
              <a:rPr lang="en-US" dirty="0"/>
              <a:t>Edit Master text</a:t>
            </a:r>
          </a:p>
        </p:txBody>
      </p:sp>
    </p:spTree>
    <p:extLst>
      <p:ext uri="{BB962C8B-B14F-4D97-AF65-F5344CB8AC3E}">
        <p14:creationId xmlns:p14="http://schemas.microsoft.com/office/powerpoint/2010/main" val="3049734715"/>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0A7B47-D4F1-4DE4-9A47-7AB51B375952}"/>
              </a:ext>
            </a:extLst>
          </p:cNvPr>
          <p:cNvSpPr>
            <a:spLocks noGrp="1"/>
          </p:cNvSpPr>
          <p:nvPr>
            <p:ph type="pic" sz="quarter" idx="10"/>
          </p:nvPr>
        </p:nvSpPr>
        <p:spPr>
          <a:xfrm>
            <a:off x="400050" y="1181100"/>
            <a:ext cx="3200400" cy="4495800"/>
          </a:xfrm>
          <a:prstGeom prst="rect">
            <a:avLst/>
          </a:prstGeom>
        </p:spPr>
        <p:txBody>
          <a:bodyPr/>
          <a:lstStyle>
            <a:lvl1pPr>
              <a:defRPr>
                <a:solidFill>
                  <a:schemeClr val="bg1"/>
                </a:solidFill>
              </a:defRPr>
            </a:lvl1pPr>
          </a:lstStyle>
          <a:p>
            <a:endParaRPr lang="en-US" dirty="0"/>
          </a:p>
        </p:txBody>
      </p:sp>
      <p:sp>
        <p:nvSpPr>
          <p:cNvPr id="10" name="Text Placeholder 9">
            <a:extLst>
              <a:ext uri="{FF2B5EF4-FFF2-40B4-BE49-F238E27FC236}">
                <a16:creationId xmlns:a16="http://schemas.microsoft.com/office/drawing/2014/main" id="{1DF31B9A-6A96-4D0D-9D42-2499E5BAB022}"/>
              </a:ext>
            </a:extLst>
          </p:cNvPr>
          <p:cNvSpPr>
            <a:spLocks noGrp="1"/>
          </p:cNvSpPr>
          <p:nvPr>
            <p:ph type="body" sz="quarter" idx="11"/>
          </p:nvPr>
        </p:nvSpPr>
        <p:spPr>
          <a:xfrm>
            <a:off x="3771900" y="1181100"/>
            <a:ext cx="4972050" cy="44958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5216744C-BCED-4A6C-BBD3-0954EC4DC331}"/>
              </a:ext>
            </a:extLst>
          </p:cNvPr>
          <p:cNvSpPr>
            <a:spLocks noGrp="1"/>
          </p:cNvSpPr>
          <p:nvPr>
            <p:ph type="title"/>
          </p:nvPr>
        </p:nvSpPr>
        <p:spPr>
          <a:xfrm>
            <a:off x="628650" y="3889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102264A-6A2A-4D71-8CFB-DC3B8262B446}"/>
              </a:ext>
            </a:extLst>
          </p:cNvPr>
          <p:cNvCxnSpPr/>
          <p:nvPr userDrawn="1"/>
        </p:nvCxnSpPr>
        <p:spPr>
          <a:xfrm>
            <a:off x="628650" y="1143000"/>
            <a:ext cx="78867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06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4D037-CD3E-4BAC-882B-2E45728330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99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6000" kern="1200">
          <a:solidFill>
            <a:schemeClr val="bg1"/>
          </a:solidFill>
          <a:latin typeface="Raleway" panose="020B05030301010600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5A755B-364D-4720-A956-0E028AEE7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20372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A06B09-906F-4FEB-9143-1E0B008198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8901912"/>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6" r:id="rId3"/>
    <p:sldLayoutId id="2147483657"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A5F61C-D294-46C2-9F2C-EB2EC626B1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39686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1691A-D9D6-426E-9A9E-13E95E67B1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12728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B23A5-F934-437D-8D14-831705839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954046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1AD6A1-0F36-4858-A105-84A98C8343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391628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Janell.Knutson@dwd.Wisconsin.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dwd.wisconsin.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EEB-F4FE-4564-A352-02A035EC2E52}"/>
              </a:ext>
            </a:extLst>
          </p:cNvPr>
          <p:cNvSpPr>
            <a:spLocks noGrp="1"/>
          </p:cNvSpPr>
          <p:nvPr>
            <p:ph type="title"/>
          </p:nvPr>
        </p:nvSpPr>
        <p:spPr>
          <a:xfrm>
            <a:off x="628650" y="4114800"/>
            <a:ext cx="7886700" cy="914400"/>
          </a:xfrm>
        </p:spPr>
        <p:txBody>
          <a:bodyPr>
            <a:noAutofit/>
          </a:bodyPr>
          <a:lstStyle/>
          <a:p>
            <a:r>
              <a:rPr lang="en-US" sz="4400" dirty="0"/>
              <a:t>2020 Task Force Report</a:t>
            </a:r>
          </a:p>
        </p:txBody>
      </p:sp>
      <p:sp>
        <p:nvSpPr>
          <p:cNvPr id="4" name="Text Placeholder 3">
            <a:extLst>
              <a:ext uri="{FF2B5EF4-FFF2-40B4-BE49-F238E27FC236}">
                <a16:creationId xmlns:a16="http://schemas.microsoft.com/office/drawing/2014/main" id="{DB4366B4-AC67-4E10-86D6-F4E43C4C18B8}"/>
              </a:ext>
            </a:extLst>
          </p:cNvPr>
          <p:cNvSpPr>
            <a:spLocks noGrp="1"/>
          </p:cNvSpPr>
          <p:nvPr>
            <p:ph type="body" sz="quarter" idx="11"/>
          </p:nvPr>
        </p:nvSpPr>
        <p:spPr>
          <a:xfrm>
            <a:off x="0" y="5029200"/>
            <a:ext cx="9144000" cy="457200"/>
          </a:xfrm>
        </p:spPr>
        <p:txBody>
          <a:bodyPr/>
          <a:lstStyle/>
          <a:p>
            <a:r>
              <a:rPr lang="en-US" sz="2400" dirty="0"/>
              <a:t>Penalty Recommendations</a:t>
            </a:r>
          </a:p>
        </p:txBody>
      </p:sp>
      <p:pic>
        <p:nvPicPr>
          <p:cNvPr id="5" name="Picture Placeholder 4">
            <a:extLst>
              <a:ext uri="{FF2B5EF4-FFF2-40B4-BE49-F238E27FC236}">
                <a16:creationId xmlns:a16="http://schemas.microsoft.com/office/drawing/2014/main" id="{7AC883DB-48C3-42DB-A480-3E06C767F2D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143250" y="1009511"/>
            <a:ext cx="2857500" cy="2629176"/>
          </a:xfrm>
          <a:prstGeom prst="rect">
            <a:avLst/>
          </a:prstGeom>
        </p:spPr>
      </p:pic>
      <p:sp>
        <p:nvSpPr>
          <p:cNvPr id="8" name="Text Placeholder 3">
            <a:extLst>
              <a:ext uri="{FF2B5EF4-FFF2-40B4-BE49-F238E27FC236}">
                <a16:creationId xmlns:a16="http://schemas.microsoft.com/office/drawing/2014/main" id="{E40CC545-C342-4130-A832-7D9825C4B16E}"/>
              </a:ext>
            </a:extLst>
          </p:cNvPr>
          <p:cNvSpPr txBox="1">
            <a:spLocks/>
          </p:cNvSpPr>
          <p:nvPr/>
        </p:nvSpPr>
        <p:spPr>
          <a:xfrm>
            <a:off x="2286000" y="5792567"/>
            <a:ext cx="4572000" cy="819011"/>
          </a:xfrm>
          <a:prstGeom prst="rect">
            <a:avLst/>
          </a:prstGeom>
        </p:spPr>
        <p:txBody>
          <a:bodyPr/>
          <a:lstStyle>
            <a:lvl1pPr marL="0" indent="0" algn="ctr" defTabSz="914400" rtl="0" eaLnBrk="1" latinLnBrk="0" hangingPunct="1">
              <a:spcBef>
                <a:spcPct val="20000"/>
              </a:spcBef>
              <a:buFont typeface="Arial" pitchFamily="34" charset="0"/>
              <a:buNone/>
              <a:defRPr sz="1800" kern="1200" spc="300">
                <a:solidFill>
                  <a:schemeClr val="bg1"/>
                </a:solidFill>
                <a:latin typeface="+mn-lt"/>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dirty="0"/>
              <a:t>MARK REIHL</a:t>
            </a:r>
          </a:p>
          <a:p>
            <a:r>
              <a:rPr lang="en-US" sz="1200" dirty="0"/>
              <a:t>ADMINISTRATOR, </a:t>
            </a:r>
          </a:p>
          <a:p>
            <a:r>
              <a:rPr lang="en-US" sz="1200" dirty="0"/>
              <a:t>UNEMPLOYMENT INSURANCE DIVISION</a:t>
            </a:r>
          </a:p>
        </p:txBody>
      </p:sp>
    </p:spTree>
    <p:extLst>
      <p:ext uri="{BB962C8B-B14F-4D97-AF65-F5344CB8AC3E}">
        <p14:creationId xmlns:p14="http://schemas.microsoft.com/office/powerpoint/2010/main" val="348289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r>
              <a:rPr lang="en-US" sz="2400" dirty="0"/>
              <a:t>There is another criminal penalty in UI law for any person who "knowingly makes a false statement or representation in connection with any report or as to any information duly required by the department…or refuses to furnish any reports or information duly required by the department".  </a:t>
            </a:r>
          </a:p>
          <a:p>
            <a:r>
              <a:rPr lang="en-US" sz="2400" dirty="0"/>
              <a:t>This applies to all employers.</a:t>
            </a:r>
          </a:p>
          <a:p>
            <a:r>
              <a:rPr lang="en-US" sz="2400" dirty="0"/>
              <a:t>Employers are required to file quarterly wage and contribution reports.</a:t>
            </a:r>
          </a:p>
          <a:p>
            <a:r>
              <a:rPr lang="en-US" sz="2400" dirty="0"/>
              <a:t>Employers who are misclassifying workers either frequently don’t file or file reports with zeros</a:t>
            </a:r>
          </a:p>
          <a:p>
            <a:endParaRPr lang="en-US" dirty="0"/>
          </a:p>
          <a:p>
            <a:pPr eaLnBrk="0" hangingPunct="0"/>
            <a:endParaRPr lang="en-US" sz="2400"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Additional criminal penalties</a:t>
            </a:r>
          </a:p>
        </p:txBody>
      </p:sp>
    </p:spTree>
    <p:extLst>
      <p:ext uri="{BB962C8B-B14F-4D97-AF65-F5344CB8AC3E}">
        <p14:creationId xmlns:p14="http://schemas.microsoft.com/office/powerpoint/2010/main" val="310058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r>
              <a:rPr lang="en-US" b="1" dirty="0"/>
              <a:t>This statute could be amended to specifically list quarterly wage reports and contribution reports. </a:t>
            </a:r>
          </a:p>
          <a:p>
            <a:pPr marL="0" indent="0">
              <a:buNone/>
            </a:pPr>
            <a:endParaRPr lang="en-US" dirty="0"/>
          </a:p>
          <a:p>
            <a:r>
              <a:rPr lang="en-US" dirty="0"/>
              <a:t>Amending the statute will provide UI with an additional tool to use in misclassification enforcement. </a:t>
            </a:r>
          </a:p>
          <a:p>
            <a:pPr eaLnBrk="0" hangingPunct="0"/>
            <a:endParaRPr lang="en-US" sz="2400"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Additional criminal penalties</a:t>
            </a:r>
          </a:p>
        </p:txBody>
      </p:sp>
    </p:spTree>
    <p:extLst>
      <p:ext uri="{BB962C8B-B14F-4D97-AF65-F5344CB8AC3E}">
        <p14:creationId xmlns:p14="http://schemas.microsoft.com/office/powerpoint/2010/main" val="406175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r>
              <a:rPr lang="en-US" dirty="0"/>
              <a:t>The penalty is a fine of not less than $100 but not more than $500 or imprisonment of up to 90 days or both and each false statement and every day of refusal or failure constitutes a separate offense.</a:t>
            </a:r>
          </a:p>
          <a:p>
            <a:r>
              <a:rPr lang="en-US" dirty="0"/>
              <a:t>In appropriate cases, both the specific criminal penalty for construction employer intentional misclassification and the criminal penalty for refusal or failure to file correct reports could apply to construction employers.</a:t>
            </a:r>
          </a:p>
          <a:p>
            <a:pPr eaLnBrk="0" hangingPunct="0"/>
            <a:endParaRPr lang="en-US" sz="2400"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Criminal penalties</a:t>
            </a:r>
          </a:p>
        </p:txBody>
      </p:sp>
    </p:spTree>
    <p:extLst>
      <p:ext uri="{BB962C8B-B14F-4D97-AF65-F5344CB8AC3E}">
        <p14:creationId xmlns:p14="http://schemas.microsoft.com/office/powerpoint/2010/main" val="351862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pPr eaLnBrk="0" hangingPunct="0"/>
            <a:r>
              <a:rPr lang="en-US" sz="2400" dirty="0"/>
              <a:t>Any penalty imposed by DSPS for failure by a contractor to register would be a separate violation and penalty.</a:t>
            </a:r>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Contractor Registration</a:t>
            </a:r>
          </a:p>
        </p:txBody>
      </p:sp>
    </p:spTree>
    <p:extLst>
      <p:ext uri="{BB962C8B-B14F-4D97-AF65-F5344CB8AC3E}">
        <p14:creationId xmlns:p14="http://schemas.microsoft.com/office/powerpoint/2010/main" val="159846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A8BDC-29DE-49A4-BFC5-425A718236CF}"/>
              </a:ext>
            </a:extLst>
          </p:cNvPr>
          <p:cNvSpPr>
            <a:spLocks noGrp="1"/>
          </p:cNvSpPr>
          <p:nvPr>
            <p:ph type="body" sz="quarter" idx="10"/>
          </p:nvPr>
        </p:nvSpPr>
        <p:spPr>
          <a:xfrm>
            <a:off x="752475" y="1752600"/>
            <a:ext cx="7639050" cy="685800"/>
          </a:xfrm>
        </p:spPr>
        <p:txBody>
          <a:bodyPr/>
          <a:lstStyle/>
          <a:p>
            <a:pPr marL="0" indent="0" algn="ctr">
              <a:buNone/>
            </a:pPr>
            <a:r>
              <a:rPr lang="en-US" sz="6000" dirty="0"/>
              <a:t>Questions?</a:t>
            </a:r>
          </a:p>
        </p:txBody>
      </p:sp>
      <p:sp>
        <p:nvSpPr>
          <p:cNvPr id="3" name="Text Placeholder 1">
            <a:extLst>
              <a:ext uri="{FF2B5EF4-FFF2-40B4-BE49-F238E27FC236}">
                <a16:creationId xmlns:a16="http://schemas.microsoft.com/office/drawing/2014/main" id="{BF7199DA-E498-44EC-99C1-E98CC9240804}"/>
              </a:ext>
            </a:extLst>
          </p:cNvPr>
          <p:cNvSpPr txBox="1">
            <a:spLocks/>
          </p:cNvSpPr>
          <p:nvPr/>
        </p:nvSpPr>
        <p:spPr>
          <a:xfrm>
            <a:off x="2586038" y="3505200"/>
            <a:ext cx="3971925" cy="1524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Mark Reihl</a:t>
            </a:r>
          </a:p>
          <a:p>
            <a:pPr marL="0" indent="0" algn="ctr">
              <a:buFont typeface="Arial" panose="020B0604020202020204" pitchFamily="34" charset="0"/>
              <a:buNone/>
            </a:pPr>
            <a:endParaRPr lang="en-US" sz="100" dirty="0"/>
          </a:p>
          <a:p>
            <a:pPr marL="0" indent="0" algn="ctr">
              <a:buFont typeface="Arial" panose="020B0604020202020204" pitchFamily="34" charset="0"/>
              <a:buNone/>
            </a:pPr>
            <a:r>
              <a:rPr lang="en-US" sz="1400" dirty="0"/>
              <a:t>Administrator, Unemployment Insurance Division</a:t>
            </a:r>
          </a:p>
          <a:p>
            <a:pPr marL="0" indent="0" algn="ctr">
              <a:buFont typeface="Arial" panose="020B0604020202020204" pitchFamily="34" charset="0"/>
              <a:buNone/>
            </a:pPr>
            <a:r>
              <a:rPr lang="en-US" sz="1400" dirty="0"/>
              <a:t>(608) 266-0946</a:t>
            </a:r>
          </a:p>
          <a:p>
            <a:pPr marL="0" indent="0" algn="ctr">
              <a:buFont typeface="Arial" panose="020B0604020202020204" pitchFamily="34" charset="0"/>
              <a:buNone/>
            </a:pPr>
            <a:r>
              <a:rPr lang="en-US" sz="1400" dirty="0">
                <a:hlinkClick r:id="rId3"/>
              </a:rPr>
              <a:t>Mark.Reihl@dwd.Wisconsin.gov</a:t>
            </a:r>
            <a:endParaRPr lang="en-US" sz="1400" dirty="0"/>
          </a:p>
          <a:p>
            <a:pPr marL="0" indent="0" algn="ctr">
              <a:buFont typeface="Arial" panose="020B0604020202020204" pitchFamily="34" charset="0"/>
              <a:buNone/>
            </a:pPr>
            <a:r>
              <a:rPr lang="en-US" sz="1400" dirty="0">
                <a:hlinkClick r:id="rId4"/>
              </a:rPr>
              <a:t>http://dwd.Wisconsin.gov</a:t>
            </a:r>
            <a:endParaRPr lang="en-US" sz="1400" dirty="0"/>
          </a:p>
          <a:p>
            <a:pPr marL="0" indent="0" algn="ctr">
              <a:buFont typeface="Arial" panose="020B0604020202020204" pitchFamily="34" charset="0"/>
              <a:buNone/>
            </a:pPr>
            <a:endParaRPr lang="en-US" sz="1050" dirty="0"/>
          </a:p>
        </p:txBody>
      </p:sp>
    </p:spTree>
    <p:extLst>
      <p:ext uri="{BB962C8B-B14F-4D97-AF65-F5344CB8AC3E}">
        <p14:creationId xmlns:p14="http://schemas.microsoft.com/office/powerpoint/2010/main" val="149776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EAFB3-2A4D-4585-BE11-D48102C356A8}"/>
              </a:ext>
            </a:extLst>
          </p:cNvPr>
          <p:cNvSpPr>
            <a:spLocks noGrp="1"/>
          </p:cNvSpPr>
          <p:nvPr>
            <p:ph sz="quarter" idx="10"/>
          </p:nvPr>
        </p:nvSpPr>
        <p:spPr/>
        <p:txBody>
          <a:bodyPr/>
          <a:lstStyle/>
          <a:p>
            <a:pPr marL="0" indent="0">
              <a:lnSpc>
                <a:spcPct val="100000"/>
              </a:lnSpc>
              <a:buNone/>
            </a:pPr>
            <a:r>
              <a:rPr lang="en-US" i="1" dirty="0"/>
              <a:t>Recommendation 4:</a:t>
            </a:r>
            <a:r>
              <a:rPr lang="en-US" b="1" i="1" dirty="0"/>
              <a:t> </a:t>
            </a:r>
            <a:r>
              <a:rPr lang="en-US" i="1" dirty="0"/>
              <a:t>Develop Penalty Structure for Worker Classification Violations that Deter Repeat Violations</a:t>
            </a:r>
          </a:p>
          <a:p>
            <a:pPr marL="0" indent="0">
              <a:lnSpc>
                <a:spcPct val="100000"/>
              </a:lnSpc>
              <a:buNone/>
            </a:pPr>
            <a:endParaRPr lang="en-US" dirty="0"/>
          </a:p>
          <a:p>
            <a:pPr marL="0" indent="0">
              <a:lnSpc>
                <a:spcPct val="100000"/>
              </a:lnSpc>
              <a:buNone/>
            </a:pPr>
            <a:endParaRPr lang="en-US" sz="2400"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F2A3D989-033E-4E85-A16A-1C10F5D91E64}"/>
              </a:ext>
            </a:extLst>
          </p:cNvPr>
          <p:cNvSpPr>
            <a:spLocks noGrp="1"/>
          </p:cNvSpPr>
          <p:nvPr>
            <p:ph type="title"/>
          </p:nvPr>
        </p:nvSpPr>
        <p:spPr/>
        <p:txBody>
          <a:bodyPr/>
          <a:lstStyle/>
          <a:p>
            <a:r>
              <a:rPr lang="en-US" dirty="0"/>
              <a:t>Recommendation 4</a:t>
            </a:r>
          </a:p>
        </p:txBody>
      </p:sp>
    </p:spTree>
    <p:extLst>
      <p:ext uri="{BB962C8B-B14F-4D97-AF65-F5344CB8AC3E}">
        <p14:creationId xmlns:p14="http://schemas.microsoft.com/office/powerpoint/2010/main" val="330757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114800"/>
          </a:xfrm>
        </p:spPr>
        <p:txBody>
          <a:bodyPr/>
          <a:lstStyle/>
          <a:p>
            <a:pPr eaLnBrk="0" hangingPunct="0"/>
            <a:r>
              <a:rPr lang="en-US" i="1" dirty="0"/>
              <a:t>Create escalating penalties for repeat violators of non-compliance with worker's compensation law and to "scale" the penalties by the size of the business (i.e., number of workers).</a:t>
            </a:r>
          </a:p>
          <a:p>
            <a:pPr eaLnBrk="0" hangingPunct="0"/>
            <a:r>
              <a:rPr lang="en-US" i="1" dirty="0"/>
              <a:t>Expand the intentional misclassification penalty for violations of the unemployment insurance program to other industries and eliminate monetary caps on the current intentional misclassification penalty</a:t>
            </a:r>
          </a:p>
          <a:p>
            <a:pPr eaLnBrk="0" hangingPunct="0"/>
            <a:endParaRPr lang="en-US" dirty="0"/>
          </a:p>
          <a:p>
            <a:pPr marL="0" indent="0" eaLnBrk="0" hangingPunct="0">
              <a:buNone/>
            </a:pPr>
            <a:endParaRPr lang="en-US" i="1" dirty="0"/>
          </a:p>
          <a:p>
            <a:pPr eaLnBrk="0" hangingPunct="0"/>
            <a:endParaRPr lang="en-US"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p:txBody>
          <a:bodyPr/>
          <a:lstStyle/>
          <a:p>
            <a:r>
              <a:rPr lang="en-US" dirty="0"/>
              <a:t>Recommendation 4</a:t>
            </a:r>
          </a:p>
        </p:txBody>
      </p:sp>
    </p:spTree>
    <p:extLst>
      <p:ext uri="{BB962C8B-B14F-4D97-AF65-F5344CB8AC3E}">
        <p14:creationId xmlns:p14="http://schemas.microsoft.com/office/powerpoint/2010/main" val="95467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114800"/>
          </a:xfrm>
        </p:spPr>
        <p:txBody>
          <a:bodyPr/>
          <a:lstStyle/>
          <a:p>
            <a:pPr eaLnBrk="0" hangingPunct="0"/>
            <a:r>
              <a:rPr lang="en-US" sz="2400" i="1" dirty="0"/>
              <a:t>Create an escalating administrative penalty for repeat offenders (e.g., penalties double for second violation with no monetary cap and continued referral for criminal prosecution for second and subsequent violations).</a:t>
            </a:r>
            <a:endParaRPr lang="en-US" sz="2400" dirty="0"/>
          </a:p>
          <a:p>
            <a:pPr eaLnBrk="0" hangingPunct="0"/>
            <a:r>
              <a:rPr lang="en-US" sz="2400" i="1" dirty="0"/>
              <a:t>Utilize the reconstituted Construction Contractor Registration program to ensure construction contractors are complying with the law. (DSPS would assess a penalty for contractors performing services in the state without being registered or for contractors hiring an unregistered contractor)</a:t>
            </a:r>
            <a:endParaRPr lang="en-US" sz="2400" dirty="0"/>
          </a:p>
          <a:p>
            <a:pPr marL="0" indent="0" eaLnBrk="0" hangingPunct="0">
              <a:buNone/>
            </a:pPr>
            <a:endParaRPr lang="en-US" i="1" dirty="0"/>
          </a:p>
          <a:p>
            <a:pPr eaLnBrk="0" hangingPunct="0"/>
            <a:endParaRPr lang="en-US"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p:txBody>
          <a:bodyPr/>
          <a:lstStyle/>
          <a:p>
            <a:r>
              <a:rPr lang="en-US" dirty="0"/>
              <a:t>Recommendation 4</a:t>
            </a:r>
          </a:p>
        </p:txBody>
      </p:sp>
    </p:spTree>
    <p:extLst>
      <p:ext uri="{BB962C8B-B14F-4D97-AF65-F5344CB8AC3E}">
        <p14:creationId xmlns:p14="http://schemas.microsoft.com/office/powerpoint/2010/main" val="89668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pPr marL="0" indent="0" eaLnBrk="0" hangingPunct="0">
              <a:buNone/>
            </a:pPr>
            <a:r>
              <a:rPr lang="en-US" dirty="0"/>
              <a:t>WC Division's recommendation to address repeat offenders is to calculate an increased penalty on the number of infractions.  </a:t>
            </a:r>
            <a:endParaRPr lang="en-US" i="1" dirty="0"/>
          </a:p>
          <a:p>
            <a:pPr lvl="0"/>
            <a:r>
              <a:rPr lang="en-US" sz="2400" dirty="0"/>
              <a:t>1</a:t>
            </a:r>
            <a:r>
              <a:rPr lang="en-US" sz="2400" baseline="30000" dirty="0"/>
              <a:t>st</a:t>
            </a:r>
            <a:r>
              <a:rPr lang="en-US" sz="2400" dirty="0"/>
              <a:t> or 2</a:t>
            </a:r>
            <a:r>
              <a:rPr lang="en-US" sz="2400" baseline="30000" dirty="0"/>
              <a:t>nd</a:t>
            </a:r>
            <a:r>
              <a:rPr lang="en-US" sz="2400" dirty="0"/>
              <a:t> infraction – the greater of 2x the premium that should have been paid or $750;</a:t>
            </a:r>
          </a:p>
          <a:p>
            <a:pPr lvl="0"/>
            <a:r>
              <a:rPr lang="en-US" sz="2400" dirty="0"/>
              <a:t>3</a:t>
            </a:r>
            <a:r>
              <a:rPr lang="en-US" sz="2400" baseline="30000" dirty="0"/>
              <a:t>rd</a:t>
            </a:r>
            <a:r>
              <a:rPr lang="en-US" sz="2400" dirty="0"/>
              <a:t> or 4</a:t>
            </a:r>
            <a:r>
              <a:rPr lang="en-US" sz="2400" baseline="30000" dirty="0"/>
              <a:t>th</a:t>
            </a:r>
            <a:r>
              <a:rPr lang="en-US" sz="2400" dirty="0"/>
              <a:t> infraction – the greater of 3x the premium that should have been paid, or $1,500;</a:t>
            </a:r>
          </a:p>
          <a:p>
            <a:pPr lvl="0"/>
            <a:r>
              <a:rPr lang="en-US" sz="2400" dirty="0"/>
              <a:t>5</a:t>
            </a:r>
            <a:r>
              <a:rPr lang="en-US" sz="2400" baseline="30000" dirty="0"/>
              <a:t>th</a:t>
            </a:r>
            <a:r>
              <a:rPr lang="en-US" sz="2400" dirty="0"/>
              <a:t> and subsequent infractions – the greater of 4x the premium that should have been paid, or $5,000</a:t>
            </a:r>
          </a:p>
          <a:p>
            <a:pPr lvl="0"/>
            <a:r>
              <a:rPr lang="en-US" sz="2400" dirty="0"/>
              <a:t>Expiration on old penalties for purposes of determining multiple infractions - 10 years.  </a:t>
            </a:r>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p:txBody>
          <a:bodyPr/>
          <a:lstStyle/>
          <a:p>
            <a:r>
              <a:rPr lang="en-US" sz="2800" dirty="0"/>
              <a:t>Repeat violators for noncompliance with WC </a:t>
            </a:r>
          </a:p>
        </p:txBody>
      </p:sp>
    </p:spTree>
    <p:extLst>
      <p:ext uri="{BB962C8B-B14F-4D97-AF65-F5344CB8AC3E}">
        <p14:creationId xmlns:p14="http://schemas.microsoft.com/office/powerpoint/2010/main" val="264108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pPr marL="0" indent="0" eaLnBrk="0" hangingPunct="0">
              <a:buNone/>
            </a:pPr>
            <a:r>
              <a:rPr lang="en-US" dirty="0"/>
              <a:t>Misclassification penalty under UI law currently only applies to employers engaged in the construction industry or in painting and drywall.  </a:t>
            </a:r>
          </a:p>
          <a:p>
            <a:pPr marL="0" indent="0" eaLnBrk="0" hangingPunct="0">
              <a:buNone/>
            </a:pPr>
            <a:endParaRPr lang="en-US" sz="2400" dirty="0"/>
          </a:p>
          <a:p>
            <a:pPr marL="0" indent="0" eaLnBrk="0" hangingPunct="0">
              <a:buNone/>
            </a:pPr>
            <a:r>
              <a:rPr lang="en-US" sz="2400" dirty="0"/>
              <a:t>The statute can be amended to apply to all employing units.</a:t>
            </a:r>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p:txBody>
          <a:bodyPr/>
          <a:lstStyle/>
          <a:p>
            <a:r>
              <a:rPr lang="en-US" sz="2800" dirty="0"/>
              <a:t>Expand the intentional misclass penalty</a:t>
            </a:r>
          </a:p>
        </p:txBody>
      </p:sp>
    </p:spTree>
    <p:extLst>
      <p:ext uri="{BB962C8B-B14F-4D97-AF65-F5344CB8AC3E}">
        <p14:creationId xmlns:p14="http://schemas.microsoft.com/office/powerpoint/2010/main" val="309868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pPr eaLnBrk="0" hangingPunct="0"/>
            <a:r>
              <a:rPr lang="en-US" dirty="0"/>
              <a:t>The current administrative penalty for intentional misclassification:</a:t>
            </a:r>
          </a:p>
          <a:p>
            <a:pPr lvl="1" eaLnBrk="0" hangingPunct="0"/>
            <a:r>
              <a:rPr lang="en-US" dirty="0"/>
              <a:t>$500 for each employee who is misclassified, not to exceed $7,500 per incident. </a:t>
            </a:r>
          </a:p>
          <a:p>
            <a:pPr lvl="1" eaLnBrk="0" hangingPunct="0"/>
            <a:endParaRPr lang="en-US" dirty="0"/>
          </a:p>
          <a:p>
            <a:pPr lvl="1" eaLnBrk="0" hangingPunct="0"/>
            <a:r>
              <a:rPr lang="en-US" dirty="0"/>
              <a:t>The statute can be amended to eliminate the $7,500 cap per incident.</a:t>
            </a:r>
          </a:p>
          <a:p>
            <a:pPr lvl="1" eaLnBrk="0" hangingPunct="0"/>
            <a:endParaRPr lang="en-US" dirty="0"/>
          </a:p>
          <a:p>
            <a:pPr lvl="1" eaLnBrk="0" hangingPunct="0"/>
            <a:r>
              <a:rPr lang="en-US" dirty="0"/>
              <a:t>Depending on the facts, could be assessed after the first audit if can prove intentional misclassification</a:t>
            </a:r>
          </a:p>
          <a:p>
            <a:pPr marL="0" indent="0" eaLnBrk="0" hangingPunct="0">
              <a:buNone/>
            </a:pPr>
            <a:endParaRPr lang="en-US" sz="2400"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Eliminate monetary caps on the current      penalty         </a:t>
            </a:r>
          </a:p>
        </p:txBody>
      </p:sp>
    </p:spTree>
    <p:extLst>
      <p:ext uri="{BB962C8B-B14F-4D97-AF65-F5344CB8AC3E}">
        <p14:creationId xmlns:p14="http://schemas.microsoft.com/office/powerpoint/2010/main" val="56696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pPr marL="0" indent="0" eaLnBrk="0" hangingPunct="0">
              <a:buNone/>
            </a:pPr>
            <a:r>
              <a:rPr lang="en-US" dirty="0"/>
              <a:t>Create a new subsection in the law to provide:</a:t>
            </a:r>
          </a:p>
          <a:p>
            <a:pPr eaLnBrk="0" hangingPunct="0"/>
            <a:r>
              <a:rPr lang="en-US" dirty="0"/>
              <a:t> employer who intentionally misclassifies an employee after having been previously assessed an administrative penalty for intentional misclassification,  shall be assessed a penalty by the department in the amount of  </a:t>
            </a:r>
            <a:r>
              <a:rPr lang="en-US" b="1" dirty="0"/>
              <a:t>$1000</a:t>
            </a:r>
            <a:r>
              <a:rPr lang="en-US" dirty="0"/>
              <a:t> for each employee who is misclassified.</a:t>
            </a:r>
            <a:br>
              <a:rPr lang="en-US" dirty="0"/>
            </a:br>
            <a:endParaRPr lang="en-US" dirty="0"/>
          </a:p>
          <a:p>
            <a:pPr marL="0" indent="0" eaLnBrk="0" hangingPunct="0">
              <a:buNone/>
            </a:pPr>
            <a:endParaRPr lang="en-US" sz="2400"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Escalate the penalty for repeat offenders</a:t>
            </a:r>
          </a:p>
        </p:txBody>
      </p:sp>
    </p:spTree>
    <p:extLst>
      <p:ext uri="{BB962C8B-B14F-4D97-AF65-F5344CB8AC3E}">
        <p14:creationId xmlns:p14="http://schemas.microsoft.com/office/powerpoint/2010/main" val="128117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7423A-FD05-440C-9051-646B1BF41F48}"/>
              </a:ext>
            </a:extLst>
          </p:cNvPr>
          <p:cNvSpPr>
            <a:spLocks noGrp="1"/>
          </p:cNvSpPr>
          <p:nvPr>
            <p:ph sz="quarter" idx="10"/>
          </p:nvPr>
        </p:nvSpPr>
        <p:spPr>
          <a:xfrm>
            <a:off x="628650" y="1447800"/>
            <a:ext cx="7886700" cy="4419600"/>
          </a:xfrm>
        </p:spPr>
        <p:txBody>
          <a:bodyPr/>
          <a:lstStyle/>
          <a:p>
            <a:pPr eaLnBrk="0" hangingPunct="0"/>
            <a:r>
              <a:rPr lang="en-US" dirty="0"/>
              <a:t>Current criminal penalty for intentional misclassification by construction employers under UI law is a fine of $1,000 for each employee misclassified up to a maximum fine of $25,000 for each violation.  </a:t>
            </a:r>
          </a:p>
          <a:p>
            <a:pPr eaLnBrk="0" hangingPunct="0"/>
            <a:r>
              <a:rPr lang="en-US" dirty="0"/>
              <a:t>An employer may only be referred for criminal prosecution if the employer intentionally engaged in misclassification after an administrative penalty had previously been assessed</a:t>
            </a:r>
            <a:endParaRPr lang="en-US" sz="2400" dirty="0"/>
          </a:p>
        </p:txBody>
      </p:sp>
      <p:sp>
        <p:nvSpPr>
          <p:cNvPr id="5" name="Title 4">
            <a:extLst>
              <a:ext uri="{FF2B5EF4-FFF2-40B4-BE49-F238E27FC236}">
                <a16:creationId xmlns:a16="http://schemas.microsoft.com/office/drawing/2014/main" id="{DA7FB31E-3B20-4F27-85A5-A1C7873FCA7B}"/>
              </a:ext>
            </a:extLst>
          </p:cNvPr>
          <p:cNvSpPr>
            <a:spLocks noGrp="1"/>
          </p:cNvSpPr>
          <p:nvPr>
            <p:ph type="title"/>
          </p:nvPr>
        </p:nvSpPr>
        <p:spPr>
          <a:xfrm>
            <a:off x="628650" y="388938"/>
            <a:ext cx="7886700" cy="754062"/>
          </a:xfrm>
        </p:spPr>
        <p:txBody>
          <a:bodyPr/>
          <a:lstStyle/>
          <a:p>
            <a:r>
              <a:rPr lang="en-US" sz="2800" dirty="0"/>
              <a:t>Criminal penalties</a:t>
            </a:r>
          </a:p>
        </p:txBody>
      </p:sp>
    </p:spTree>
    <p:extLst>
      <p:ext uri="{BB962C8B-B14F-4D97-AF65-F5344CB8AC3E}">
        <p14:creationId xmlns:p14="http://schemas.microsoft.com/office/powerpoint/2010/main" val="3555665618"/>
      </p:ext>
    </p:extLst>
  </p:cSld>
  <p:clrMapOvr>
    <a:masterClrMapping/>
  </p:clrMapOvr>
</p:sld>
</file>

<file path=ppt/theme/theme1.xml><?xml version="1.0" encoding="utf-8"?>
<a:theme xmlns:a="http://schemas.openxmlformats.org/drawingml/2006/main" name="Title Slid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melin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ner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ocial">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uot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nner Alternativ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2602</TotalTime>
  <Words>748</Words>
  <Application>Microsoft Office PowerPoint</Application>
  <PresentationFormat>On-screen Show (4:3)</PresentationFormat>
  <Paragraphs>73</Paragraphs>
  <Slides>14</Slides>
  <Notes>14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14</vt:i4>
      </vt:variant>
    </vt:vector>
  </HeadingPairs>
  <TitlesOfParts>
    <vt:vector size="25" baseType="lpstr">
      <vt:lpstr>Open Sans</vt:lpstr>
      <vt:lpstr>Arial</vt:lpstr>
      <vt:lpstr>Raleway</vt:lpstr>
      <vt:lpstr>Calibri</vt:lpstr>
      <vt:lpstr>Title Slide</vt:lpstr>
      <vt:lpstr>Timeline</vt:lpstr>
      <vt:lpstr>Inner Slide</vt:lpstr>
      <vt:lpstr>Closing </vt:lpstr>
      <vt:lpstr>Social</vt:lpstr>
      <vt:lpstr>Quote</vt:lpstr>
      <vt:lpstr>Inner Alternative</vt:lpstr>
      <vt:lpstr>2020 Task Force Report</vt:lpstr>
      <vt:lpstr>Recommendation 4</vt:lpstr>
      <vt:lpstr>Recommendation 4</vt:lpstr>
      <vt:lpstr>Recommendation 4</vt:lpstr>
      <vt:lpstr>Repeat violators for noncompliance with WC </vt:lpstr>
      <vt:lpstr>Expand the intentional misclass penalty</vt:lpstr>
      <vt:lpstr>Eliminate monetary caps on the current      penalty         </vt:lpstr>
      <vt:lpstr>Escalate the penalty for repeat offenders</vt:lpstr>
      <vt:lpstr>Criminal penalties</vt:lpstr>
      <vt:lpstr>Additional criminal penalties</vt:lpstr>
      <vt:lpstr>Additional criminal penalties</vt:lpstr>
      <vt:lpstr>Criminal penalties</vt:lpstr>
      <vt:lpstr>Contractor Registration</vt:lpstr>
      <vt:lpstr>PowerPoint Presentation</vt:lpstr>
    </vt:vector>
  </TitlesOfParts>
  <Company>DWD - 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Task Force Report</dc:title>
  <dc:subject>Penalty Recommendations presentation given by Mark Reihl</dc:subject>
  <dc:creator>Sheridan, Megan - DWD</dc:creator>
  <cp:lastModifiedBy>Allaby, Brian J</cp:lastModifiedBy>
  <cp:revision>211</cp:revision>
  <cp:lastPrinted>2019-11-18T20:15:09Z</cp:lastPrinted>
  <dcterms:created xsi:type="dcterms:W3CDTF">2019-02-11T16:51:56Z</dcterms:created>
  <dcterms:modified xsi:type="dcterms:W3CDTF">2020-10-22T16:54:52Z</dcterms:modified>
</cp:coreProperties>
</file>