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69" r:id="rId3"/>
    <p:sldMasterId id="2147483671" r:id="rId4"/>
  </p:sldMasterIdLst>
  <p:notesMasterIdLst>
    <p:notesMasterId r:id="rId10"/>
  </p:notesMasterIdLst>
  <p:sldIdLst>
    <p:sldId id="339" r:id="rId5"/>
    <p:sldId id="332" r:id="rId6"/>
    <p:sldId id="328" r:id="rId7"/>
    <p:sldId id="336" r:id="rId8"/>
    <p:sldId id="32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77862" autoAdjust="0"/>
  </p:normalViewPr>
  <p:slideViewPr>
    <p:cSldViewPr snapToGrid="0">
      <p:cViewPr varScale="1">
        <p:scale>
          <a:sx n="104" d="100"/>
          <a:sy n="104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67565-3FAC-42F0-B5F2-5DDE6E2307A7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D5B5A-B9B6-4B49-99C8-1D10E12C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6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92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14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62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4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00000"/>
              </a:lnSpc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80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B9320E-F03F-4DD5-BDF6-B170C6858BD5}"/>
              </a:ext>
            </a:extLst>
          </p:cNvPr>
          <p:cNvSpPr/>
          <p:nvPr userDrawn="1"/>
        </p:nvSpPr>
        <p:spPr>
          <a:xfrm>
            <a:off x="6324600" y="1066800"/>
            <a:ext cx="525780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B42509-0D72-41F5-A30F-CEB705AB03AE}"/>
              </a:ext>
            </a:extLst>
          </p:cNvPr>
          <p:cNvSpPr/>
          <p:nvPr userDrawn="1"/>
        </p:nvSpPr>
        <p:spPr>
          <a:xfrm>
            <a:off x="6324600" y="3577799"/>
            <a:ext cx="525780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2C13DB-B562-480F-9142-AAA4952F3BB2}"/>
              </a:ext>
            </a:extLst>
          </p:cNvPr>
          <p:cNvSpPr/>
          <p:nvPr userDrawn="1"/>
        </p:nvSpPr>
        <p:spPr>
          <a:xfrm>
            <a:off x="669791" y="1066800"/>
            <a:ext cx="525780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C02069-CA84-4FEC-A80A-8918503D7244}"/>
              </a:ext>
            </a:extLst>
          </p:cNvPr>
          <p:cNvSpPr/>
          <p:nvPr userDrawn="1"/>
        </p:nvSpPr>
        <p:spPr>
          <a:xfrm>
            <a:off x="669791" y="3577799"/>
            <a:ext cx="525780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7D9B4D4-3A84-4A05-8B62-CB53F6C11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7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09BD14-747B-49CF-9F1C-3914F0C4B2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ltGray">
          <a:xfrm>
            <a:off x="1507991" y="10668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A35EC391-27F1-4DD1-8F31-ADA1CF2C93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ltGray">
          <a:xfrm>
            <a:off x="7162800" y="10668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CDF8934-3247-493D-B786-DA3D0E01B9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ltGray">
          <a:xfrm>
            <a:off x="1507991" y="35814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914FCCA6-3C78-4847-AD04-B0CA19252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ltGray">
          <a:xfrm>
            <a:off x="7162800" y="35814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318877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067BCA5-C98E-44C3-A40F-C750AE069E2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22907-DA4C-46BA-B7E7-9FD352BE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99D3182-0DF6-429B-88D5-C7B7FB4857C3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73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0A7B47-D4F1-4DE4-9A47-7AB51B3759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400" y="1181100"/>
            <a:ext cx="42672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DF31B9A-6A96-4D0D-9D42-2499E5BAB0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29200" y="1181100"/>
            <a:ext cx="66294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216744C-BCED-4A6C-BBD3-0954EC4DC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02264A-6A2A-4D71-8CFB-DC3B8262B446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02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DB33456-9656-4001-BC34-6ABA0B0C4AC2}"/>
              </a:ext>
            </a:extLst>
          </p:cNvPr>
          <p:cNvSpPr/>
          <p:nvPr userDrawn="1"/>
        </p:nvSpPr>
        <p:spPr>
          <a:xfrm>
            <a:off x="8382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454E6B8-8161-4C55-A1FC-2302693022A2}"/>
              </a:ext>
            </a:extLst>
          </p:cNvPr>
          <p:cNvSpPr/>
          <p:nvPr userDrawn="1"/>
        </p:nvSpPr>
        <p:spPr>
          <a:xfrm>
            <a:off x="45339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88BBBFD-C5E5-49E4-B9DD-80D6F67B4B2E}"/>
              </a:ext>
            </a:extLst>
          </p:cNvPr>
          <p:cNvSpPr/>
          <p:nvPr userDrawn="1"/>
        </p:nvSpPr>
        <p:spPr>
          <a:xfrm>
            <a:off x="82296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4C58-B18E-4621-A447-299ABC71CD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ltGray">
          <a:xfrm>
            <a:off x="1066800" y="3708398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7B28D844-CFEA-445B-BA2A-25DDA898B9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ltGray">
          <a:xfrm>
            <a:off x="4762500" y="3708398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129BAC0-B3B3-44DD-BF92-3EC5A9FD34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ltGray">
          <a:xfrm>
            <a:off x="8458200" y="3708399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99558C5-0DA9-44F8-BFEC-D31270DA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1CBAD3-FCA5-4813-BDEE-4A4F4716835E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322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065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5BF41-2537-4F27-B57A-53D64F7D6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143000"/>
            <a:ext cx="10134600" cy="403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346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75BA4BD-5E72-448A-9B09-0953D376F725}"/>
              </a:ext>
            </a:extLst>
          </p:cNvPr>
          <p:cNvSpPr/>
          <p:nvPr userDrawn="1"/>
        </p:nvSpPr>
        <p:spPr>
          <a:xfrm>
            <a:off x="838200" y="4076500"/>
            <a:ext cx="10515600" cy="114500"/>
          </a:xfrm>
          <a:prstGeom prst="rect">
            <a:avLst/>
          </a:prstGeom>
          <a:solidFill>
            <a:srgbClr val="F7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9EE3698-27AF-486D-9E13-BD3BF2D0A14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191000"/>
            <a:ext cx="10515600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>
                <a:latin typeface="Raleway" panose="020B0604020202020204" charset="0"/>
              </a:defRPr>
            </a:lvl1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FD4D7F-0A15-432C-BAA2-966C2EDE0A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52800" y="5410200"/>
            <a:ext cx="5486400" cy="9144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800"/>
            </a:lvl1pPr>
          </a:lstStyle>
          <a:p>
            <a:pPr lvl="0"/>
            <a:r>
              <a:rPr lang="en-US" dirty="0"/>
              <a:t>NAME GOES HERE                                              DATE GOES HERE </a:t>
            </a:r>
          </a:p>
        </p:txBody>
      </p:sp>
    </p:spTree>
    <p:extLst>
      <p:ext uri="{BB962C8B-B14F-4D97-AF65-F5344CB8AC3E}">
        <p14:creationId xmlns:p14="http://schemas.microsoft.com/office/powerpoint/2010/main" val="129384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5BF41-2537-4F27-B57A-53D64F7D6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143000"/>
            <a:ext cx="10134600" cy="403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25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8CF47-6EE4-4780-BA36-F5DBD674FE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62100" y="914400"/>
            <a:ext cx="9067800" cy="4343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96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1FCB26-930B-4B90-821C-481D294B378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95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large white building&#10;&#10;Description automatically generated">
            <a:extLst>
              <a:ext uri="{FF2B5EF4-FFF2-40B4-BE49-F238E27FC236}">
                <a16:creationId xmlns:a16="http://schemas.microsoft.com/office/drawing/2014/main" id="{81074211-C368-4BD5-B2B1-9E6D0755DE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73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Raleway" panose="020B05030301010600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E3784D-DF6F-4B1D-8559-6262ABBAF9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  <p:pic>
        <p:nvPicPr>
          <p:cNvPr id="6" name="Picture 5" descr="A screen shot of a computer monitor&#10;&#10;Description automatically generated">
            <a:extLst>
              <a:ext uri="{FF2B5EF4-FFF2-40B4-BE49-F238E27FC236}">
                <a16:creationId xmlns:a16="http://schemas.microsoft.com/office/drawing/2014/main" id="{139CFFA4-C3B6-476C-9DDD-93FFAA83D5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6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35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CF23E2-6597-4061-A719-007C777153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C7EF3B8-1851-4A4E-9D71-976F4C422AD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12192000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2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gress.gov/bill/117th-congress/senate-bill/420?q=%7B%22search%22%3A%5B%22s.420%22%5D%7D&amp;r=1&amp;s=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ngress.gov/bill/117th-congress/house-bill/842?q=%7B%22search%22%3A%5B%22h.r.842%22%5D%7D&amp;s=8&amp;r=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nfo.legislature.ca.gov/faces/billNavClient.xhtml?bill_id=202120220SB338" TargetMode="External"/><Relationship Id="rId7" Type="http://schemas.openxmlformats.org/officeDocument/2006/relationships/hyperlink" Target="https://malegislature.gov/Bills/192/HD258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abor.delaware.gov/divisions/industrial-affairs/labor-law/contractor-registration-act/" TargetMode="External"/><Relationship Id="rId5" Type="http://schemas.openxmlformats.org/officeDocument/2006/relationships/hyperlink" Target="https://leginfo.legislature.ca.gov/faces/billTextClient.xhtml?bill_id=202120220SB700" TargetMode="External"/><Relationship Id="rId4" Type="http://schemas.openxmlformats.org/officeDocument/2006/relationships/hyperlink" Target="https://leginfo.legislature.ca.gov/faces/billTextClient.xhtml?bill_id=202120220AB794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jleg.state.nj.us/2020/Bills/A9999/5892_I1.PDF" TargetMode="External"/><Relationship Id="rId3" Type="http://schemas.openxmlformats.org/officeDocument/2006/relationships/hyperlink" Target="https://www.njleg.state.nj.us/2020/Bills/S4000/3920_I1.PDF" TargetMode="External"/><Relationship Id="rId7" Type="http://schemas.openxmlformats.org/officeDocument/2006/relationships/hyperlink" Target="https://www.njleg.state.nj.us/2020/Bills/S4000/3922_I2.PDF" TargetMode="External"/><Relationship Id="rId12" Type="http://schemas.openxmlformats.org/officeDocument/2006/relationships/hyperlink" Target="https://docs.legis.wisconsin.gov/2021/proposals/ab48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jleg.state.nj.us/2020/Bills/A9999/5891_S1.PDF" TargetMode="External"/><Relationship Id="rId11" Type="http://schemas.openxmlformats.org/officeDocument/2006/relationships/hyperlink" Target="https://docs.legis.wisconsin.gov/2021/proposals/sb485" TargetMode="External"/><Relationship Id="rId5" Type="http://schemas.openxmlformats.org/officeDocument/2006/relationships/hyperlink" Target="https://www.njleg.state.nj.us/2020/Bills/S4000/3921_I1.PDF" TargetMode="External"/><Relationship Id="rId10" Type="http://schemas.openxmlformats.org/officeDocument/2006/relationships/hyperlink" Target="https://www.nysenate.gov/legislation/bills/2021/a3350" TargetMode="External"/><Relationship Id="rId4" Type="http://schemas.openxmlformats.org/officeDocument/2006/relationships/hyperlink" Target="https://www.njleg.state.nj.us/2020/Bills/A9999/5890_I1.PDF" TargetMode="External"/><Relationship Id="rId9" Type="http://schemas.openxmlformats.org/officeDocument/2006/relationships/hyperlink" Target="https://www.nysenate.gov/legislation/bills/2021/s276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ynewsla.com/business/2021/06/30/city-council-seeks-to-curb-worker-exploitation-by-pre-qualifying-contractor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nvergazette.com/news/government/proposed-ordinance-would-create-new-wage-theft-crime-in-denver/article_c28a0bba-d3ae-11eb-be56-2bce10007f35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0BBA79-FFAA-4914-9E5E-29BA280D11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760621"/>
            <a:ext cx="12192000" cy="2293463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b="1" dirty="0"/>
              <a:t>Worker Misclassification Legislation and Action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C76ED-593C-48F1-9AFD-598FDE5A5B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6248400"/>
            <a:ext cx="12192000" cy="533400"/>
          </a:xfrm>
        </p:spPr>
        <p:txBody>
          <a:bodyPr/>
          <a:lstStyle/>
          <a:p>
            <a:r>
              <a:rPr lang="en-US" sz="1600" dirty="0">
                <a:latin typeface="Raleway" pitchFamily="2" charset="0"/>
              </a:rPr>
              <a:t>September 23, 2021  |  WebEx</a:t>
            </a:r>
          </a:p>
        </p:txBody>
      </p:sp>
      <p:pic>
        <p:nvPicPr>
          <p:cNvPr id="7" name="Picture 6" descr="Text, logo&#10;&#10;Description automatically generated">
            <a:extLst>
              <a:ext uri="{FF2B5EF4-FFF2-40B4-BE49-F238E27FC236}">
                <a16:creationId xmlns:a16="http://schemas.microsoft.com/office/drawing/2014/main" id="{3D9C5B1A-6647-45BC-879C-2B72FFAFD0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948" y="4572000"/>
            <a:ext cx="3698103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3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174667"/>
            <a:ext cx="10515600" cy="4267200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US" sz="1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G20 Ministers of Labor address worker misclassification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Ireland updates Code of Practice on determining employment status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Uber proposes “a blueprint for a Flexible Benefits Fund for app-based workers in Canada”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President Biden’s FY 2022 Budget addresses worker misclassification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S.420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H.R. 842</a:t>
            </a:r>
            <a:r>
              <a:rPr lang="en-US" sz="2000" dirty="0">
                <a:solidFill>
                  <a:schemeClr val="tx1"/>
                </a:solidFill>
              </a:rPr>
              <a:t>: Protecting the Right to Organize (PRO) Act of 2021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 lvl="1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Global and Federal Action</a:t>
            </a:r>
          </a:p>
        </p:txBody>
      </p:sp>
    </p:spTree>
    <p:extLst>
      <p:ext uri="{BB962C8B-B14F-4D97-AF65-F5344CB8AC3E}">
        <p14:creationId xmlns:p14="http://schemas.microsoft.com/office/powerpoint/2010/main" val="2070574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200665"/>
            <a:ext cx="10515600" cy="4267200"/>
          </a:xfrm>
        </p:spPr>
        <p:txBody>
          <a:bodyPr/>
          <a:lstStyle/>
          <a:p>
            <a:endParaRPr lang="en-US" sz="1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California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SB-338</a:t>
            </a:r>
            <a:r>
              <a:rPr lang="en-US" sz="2000" dirty="0">
                <a:solidFill>
                  <a:schemeClr val="tx1"/>
                </a:solidFill>
              </a:rPr>
              <a:t>: Joint and several liability of port drayage motor carrier customers: health and safety violations: prior offenders: liability owed to the state.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AB-794</a:t>
            </a:r>
            <a:r>
              <a:rPr lang="en-US" sz="2000" dirty="0">
                <a:solidFill>
                  <a:schemeClr val="tx1"/>
                </a:solidFill>
              </a:rPr>
              <a:t>: Air pollution: purchase of new drayage and short-haul trucks: incentive programs: eligibility: labor standards.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SB-700</a:t>
            </a:r>
            <a:r>
              <a:rPr lang="en-US" sz="2000" dirty="0">
                <a:solidFill>
                  <a:schemeClr val="tx1"/>
                </a:solidFill>
              </a:rPr>
              <a:t>: An act to add… to the Unemployment Insurance Code, relating to employment.</a:t>
            </a:r>
          </a:p>
          <a:p>
            <a:r>
              <a:rPr lang="en-US" sz="2000" dirty="0">
                <a:solidFill>
                  <a:schemeClr val="tx1"/>
                </a:solidFill>
              </a:rPr>
              <a:t>Delaware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Contractor Registration Act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Massachusetts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H.1234</a:t>
            </a:r>
            <a:r>
              <a:rPr lang="en-US" sz="2000" dirty="0">
                <a:solidFill>
                  <a:schemeClr val="tx1"/>
                </a:solidFill>
              </a:rPr>
              <a:t>: An Act establishing portable benefit accounts for app-based drivers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State Legislation</a:t>
            </a:r>
          </a:p>
        </p:txBody>
      </p:sp>
    </p:spTree>
    <p:extLst>
      <p:ext uri="{BB962C8B-B14F-4D97-AF65-F5344CB8AC3E}">
        <p14:creationId xmlns:p14="http://schemas.microsoft.com/office/powerpoint/2010/main" val="2179380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200665"/>
            <a:ext cx="10515600" cy="42672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New Jersey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S3920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A5890</a:t>
            </a:r>
            <a:r>
              <a:rPr lang="en-US" sz="2000" dirty="0">
                <a:solidFill>
                  <a:schemeClr val="tx1"/>
                </a:solidFill>
              </a:rPr>
              <a:t> : Concerns enforcement of employee misclassification and stop-work order laws. 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S3921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A5891</a:t>
            </a:r>
            <a:r>
              <a:rPr lang="en-US" sz="2000" dirty="0">
                <a:solidFill>
                  <a:schemeClr val="tx1"/>
                </a:solidFill>
              </a:rPr>
              <a:t>: Creates "Office of Strategic Enforcement and Compliance" in DOLWD; appropriates $1 million from General Fund. 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S3922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A5892</a:t>
            </a:r>
            <a:r>
              <a:rPr lang="en-US" sz="2000" dirty="0">
                <a:solidFill>
                  <a:schemeClr val="tx1"/>
                </a:solidFill>
              </a:rPr>
              <a:t>: Streamlines identification of employee misclassification. 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New York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S2766C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A3350A</a:t>
            </a:r>
            <a:r>
              <a:rPr lang="en-US" sz="2000" dirty="0">
                <a:solidFill>
                  <a:schemeClr val="tx1"/>
                </a:solidFill>
              </a:rPr>
              <a:t>: Relates to actions for non-payment of wages </a:t>
            </a:r>
          </a:p>
          <a:p>
            <a:r>
              <a:rPr lang="en-US" sz="2000" dirty="0">
                <a:solidFill>
                  <a:schemeClr val="tx1"/>
                </a:solidFill>
              </a:rPr>
              <a:t>Wisconsin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SB485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AB487</a:t>
            </a:r>
            <a:r>
              <a:rPr lang="en-US" sz="2000" dirty="0">
                <a:solidFill>
                  <a:schemeClr val="tx1"/>
                </a:solidFill>
              </a:rPr>
              <a:t>: Relating to: delivery network couriers and transportation network drivers, Department of Financial Institutions' approval to offer portable benefit accounts, providing for insurance coverage, and granting rule-making authority.</a:t>
            </a: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State Legislation</a:t>
            </a:r>
          </a:p>
        </p:txBody>
      </p:sp>
    </p:spTree>
    <p:extLst>
      <p:ext uri="{BB962C8B-B14F-4D97-AF65-F5344CB8AC3E}">
        <p14:creationId xmlns:p14="http://schemas.microsoft.com/office/powerpoint/2010/main" val="3755071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139041"/>
            <a:ext cx="10515600" cy="4267200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US" sz="1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California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Los Angeles City Council moves forward with pre-qualified contractor list</a:t>
            </a:r>
            <a:endParaRPr lang="en-US" sz="2000" dirty="0">
              <a:solidFill>
                <a:schemeClr val="tx1"/>
              </a:solidFill>
            </a:endParaRPr>
          </a:p>
          <a:p>
            <a:pPr fontAlgn="base"/>
            <a:r>
              <a:rPr lang="en-US" sz="2000" dirty="0">
                <a:solidFill>
                  <a:schemeClr val="tx1"/>
                </a:solidFill>
              </a:rPr>
              <a:t>Denver </a:t>
            </a:r>
          </a:p>
          <a:p>
            <a:pPr lvl="1" fontAlgn="base"/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Proposed wage theft ordinance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endParaRPr lang="en-US" sz="2400" dirty="0"/>
          </a:p>
          <a:p>
            <a:pPr lvl="1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Local Ordinances</a:t>
            </a:r>
          </a:p>
        </p:txBody>
      </p:sp>
    </p:spTree>
    <p:extLst>
      <p:ext uri="{BB962C8B-B14F-4D97-AF65-F5344CB8AC3E}">
        <p14:creationId xmlns:p14="http://schemas.microsoft.com/office/powerpoint/2010/main" val="2899871814"/>
      </p:ext>
    </p:extLst>
  </p:cSld>
  <p:clrMapOvr>
    <a:masterClrMapping/>
  </p:clrMapOvr>
</p:sld>
</file>

<file path=ppt/theme/theme1.xml><?xml version="1.0" encoding="utf-8"?>
<a:theme xmlns:a="http://schemas.openxmlformats.org/drawingml/2006/main" name="Inner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Slid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ner Alternativ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losing 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289</Words>
  <Application>Microsoft Office PowerPoint</Application>
  <PresentationFormat>Widescreen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Raleway</vt:lpstr>
      <vt:lpstr>Inner Slide</vt:lpstr>
      <vt:lpstr>Title Slide</vt:lpstr>
      <vt:lpstr>Inner Alternative</vt:lpstr>
      <vt:lpstr>Closing </vt:lpstr>
      <vt:lpstr>PowerPoint Presentation</vt:lpstr>
      <vt:lpstr>Global and Federal Action</vt:lpstr>
      <vt:lpstr>State Legislation</vt:lpstr>
      <vt:lpstr>State Legislation</vt:lpstr>
      <vt:lpstr>Local Ordinances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Worker Misclassification Legislation and Action Update</dc:title>
  <dc:creator>Connors, Cara B - DWD</dc:creator>
  <cp:lastModifiedBy>Fjelstad, Dane - DWD</cp:lastModifiedBy>
  <cp:revision>83</cp:revision>
  <dcterms:created xsi:type="dcterms:W3CDTF">2021-06-17T14:29:51Z</dcterms:created>
  <dcterms:modified xsi:type="dcterms:W3CDTF">2021-10-11T21:04:19Z</dcterms:modified>
</cp:coreProperties>
</file>