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515" r:id="rId3"/>
    <p:sldId id="516" r:id="rId4"/>
    <p:sldId id="517" r:id="rId5"/>
    <p:sldId id="356" r:id="rId6"/>
    <p:sldId id="380" r:id="rId7"/>
    <p:sldId id="477" r:id="rId8"/>
    <p:sldId id="511" r:id="rId9"/>
    <p:sldId id="512" r:id="rId10"/>
    <p:sldId id="513" r:id="rId11"/>
    <p:sldId id="518" r:id="rId12"/>
    <p:sldId id="519" r:id="rId13"/>
    <p:sldId id="51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6028" autoAdjust="0"/>
  </p:normalViewPr>
  <p:slideViewPr>
    <p:cSldViewPr snapToGrid="0">
      <p:cViewPr varScale="1">
        <p:scale>
          <a:sx n="86" d="100"/>
          <a:sy n="86" d="100"/>
        </p:scale>
        <p:origin x="1530" y="96"/>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24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dirty="0"/>
              <a:t>WCWA 12.3.20</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C4FB8F-ED15-48AB-97BD-17129D4E699D}" type="datetimeFigureOut">
              <a:rPr lang="en-US" smtClean="0"/>
              <a:t>10/11/2021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WCMA 12.3.2020</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a:extLst>
              <a:ext uri="{FF2B5EF4-FFF2-40B4-BE49-F238E27FC236}">
                <a16:creationId xmlns:a16="http://schemas.microsoft.com/office/drawing/2014/main" id="{E0E57103-EC30-4874-B2E7-D47BF758A42C}"/>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0861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6411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F4E945-9782-40C1-9084-D794B16683B4}"/>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A7092688-ACEB-42D3-8614-6B91227189C6}"/>
              </a:ext>
            </a:extLst>
          </p:cNvPr>
          <p:cNvSpPr>
            <a:spLocks noGrp="1"/>
          </p:cNvSpPr>
          <p:nvPr>
            <p:ph type="body" idx="1"/>
          </p:nvPr>
        </p:nvSpPr>
        <p:spPr>
          <a:noFill/>
        </p:spPr>
        <p:txBody>
          <a:bodyPr/>
          <a:lstStyle/>
          <a:p>
            <a:endParaRPr lang="en-US" altLang="en-US" dirty="0"/>
          </a:p>
        </p:txBody>
      </p:sp>
      <p:sp>
        <p:nvSpPr>
          <p:cNvPr id="17412" name="Slide Number Placeholder 3">
            <a:extLst>
              <a:ext uri="{FF2B5EF4-FFF2-40B4-BE49-F238E27FC236}">
                <a16:creationId xmlns:a16="http://schemas.microsoft.com/office/drawing/2014/main" id="{0C5AAEEA-1B38-40AE-82DF-17B511D851E8}"/>
              </a:ext>
            </a:extLst>
          </p:cNvPr>
          <p:cNvSpPr>
            <a:spLocks noGrp="1"/>
          </p:cNvSpPr>
          <p:nvPr>
            <p:ph type="sldNum" sz="quarter" idx="5"/>
          </p:nvPr>
        </p:nvSpPr>
        <p:spPr>
          <a:noFill/>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504821-D78A-4CAC-9D6F-7F684FC98A65}" type="slidenum">
              <a:rPr lang="en-US" altLang="en-US"/>
              <a:pPr/>
              <a:t>5</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14757E4-849E-4C89-84C6-1B54F974D741}"/>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CE9F3E78-39BE-471A-AF6E-C55A5D314880}"/>
              </a:ext>
            </a:extLst>
          </p:cNvPr>
          <p:cNvSpPr>
            <a:spLocks noGrp="1"/>
          </p:cNvSpPr>
          <p:nvPr>
            <p:ph type="body" idx="1"/>
          </p:nvPr>
        </p:nvSpPr>
        <p:spPr>
          <a:noFill/>
        </p:spPr>
        <p:txBody>
          <a:bodyPr/>
          <a:lstStyle/>
          <a:p>
            <a:endParaRPr lang="en-US" altLang="en-US" dirty="0"/>
          </a:p>
        </p:txBody>
      </p:sp>
      <p:sp>
        <p:nvSpPr>
          <p:cNvPr id="19460" name="Slide Number Placeholder 3">
            <a:extLst>
              <a:ext uri="{FF2B5EF4-FFF2-40B4-BE49-F238E27FC236}">
                <a16:creationId xmlns:a16="http://schemas.microsoft.com/office/drawing/2014/main" id="{B40DFC35-FB7E-4295-89EA-E7524F3A7386}"/>
              </a:ext>
            </a:extLst>
          </p:cNvPr>
          <p:cNvSpPr>
            <a:spLocks noGrp="1"/>
          </p:cNvSpPr>
          <p:nvPr>
            <p:ph type="sldNum" sz="quarter" idx="5"/>
          </p:nvPr>
        </p:nvSpPr>
        <p:spPr>
          <a:noFill/>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17C20D-618D-4176-BEE2-08522385E5E5}" type="slidenum">
              <a:rPr lang="en-US" altLang="en-US"/>
              <a:pPr/>
              <a:t>6</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Header Placeholder 5">
            <a:extLst>
              <a:ext uri="{FF2B5EF4-FFF2-40B4-BE49-F238E27FC236}">
                <a16:creationId xmlns:a16="http://schemas.microsoft.com/office/drawing/2014/main" id="{43E763F5-8CCF-4A36-99E3-598ED5E41CCF}"/>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49436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06404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40622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030F77-9A24-470C-BE06-987BDE91173A}" type="datetime1">
              <a:rPr lang="en-US" smtClean="0"/>
              <a:t>10/11/2021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311C38-3517-4DDD-8346-8FEA25A4B5DF}" type="datetime1">
              <a:rPr lang="en-US" smtClean="0"/>
              <a:t>10/11/2021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FDCAF-C1C6-45D6-83B7-E6B976820388}" type="datetime1">
              <a:rPr lang="en-US" smtClean="0"/>
              <a:t>10/11/2021</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19661448-8123-449A-A0C3-CB7F9149C177}" type="datetime1">
              <a:rPr lang="en-US" smtClean="0"/>
              <a:t>10/11/2021</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9C5757-8F17-4054-90DE-C0F342FAF56F}" type="datetime1">
              <a:rPr lang="en-US" smtClean="0"/>
              <a:t>10/11/2021</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93089B-15A1-4713-809F-D16E3DAE1847}" type="datetime1">
              <a:rPr lang="en-US" smtClean="0"/>
              <a:t>10/11/2021</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B9D07E-4881-4BD9-97ED-5CD00650700A}" type="datetime1">
              <a:rPr lang="en-US" smtClean="0"/>
              <a:t>10/11/2021</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0291D-51CB-41E7-926B-321E9EC8A7C3}" type="datetime1">
              <a:rPr lang="en-US" smtClean="0"/>
              <a:t>10/11/2021</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33640-170B-4FF2-8F4C-F43BF472B701}" type="datetime1">
              <a:rPr lang="en-US" smtClean="0"/>
              <a:t>10/11/2021</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B4B9AF59-1A4F-43C5-9D36-30F11501A7D8}" type="datetime1">
              <a:rPr lang="en-US" smtClean="0"/>
              <a:t>10/11/2021</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lga.gov/commission/jcar/admincode/014/01400178sections.html" TargetMode="External"/><Relationship Id="rId2" Type="http://schemas.openxmlformats.org/officeDocument/2006/relationships/hyperlink" Target="https://sos.iowa.gov/business/pdf/635_0010.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sponsiblewisconsi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otallegal.com/llc-privacy-which-states-list-own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lsos.gov/publications/pdf_publications/llc455.pdf" TargetMode="External"/><Relationship Id="rId2" Type="http://schemas.openxmlformats.org/officeDocument/2006/relationships/hyperlink" Target="https://www.ilsos.gov/publications/pdf_publications/llc55s.pdf" TargetMode="External"/><Relationship Id="rId1" Type="http://schemas.openxmlformats.org/officeDocument/2006/relationships/slideLayout" Target="../slideLayouts/slideLayout2.xml"/><Relationship Id="rId4" Type="http://schemas.openxmlformats.org/officeDocument/2006/relationships/hyperlink" Target="https://www.ilga.gov/commission/jcar/admincode/014/01400178sec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918010"/>
            <a:ext cx="10173630" cy="4170556"/>
          </a:xfrm>
        </p:spPr>
        <p:txBody>
          <a:bodyPr>
            <a:noAutofit/>
          </a:bodyPr>
          <a:lstStyle/>
          <a:p>
            <a:r>
              <a:rPr lang="en-US" sz="5400" dirty="0">
                <a:solidFill>
                  <a:schemeClr val="tx1"/>
                </a:solidFill>
              </a:rPr>
              <a:t>Misclassification Task Force</a:t>
            </a:r>
            <a:br>
              <a:rPr lang="en-US" sz="5400" dirty="0">
                <a:solidFill>
                  <a:schemeClr val="tx1"/>
                </a:solidFill>
              </a:rPr>
            </a:br>
            <a:r>
              <a:rPr lang="en-US" sz="5400" dirty="0">
                <a:solidFill>
                  <a:schemeClr val="tx1"/>
                </a:solidFill>
              </a:rPr>
              <a:t> </a:t>
            </a:r>
            <a:br>
              <a:rPr lang="en-US" sz="5400" dirty="0">
                <a:solidFill>
                  <a:schemeClr val="tx1"/>
                </a:solidFill>
              </a:rPr>
            </a:br>
            <a:r>
              <a:rPr lang="en-US" sz="5400" dirty="0">
                <a:solidFill>
                  <a:schemeClr val="tx1"/>
                </a:solidFill>
              </a:rPr>
              <a:t>DFI Registration Work Group </a:t>
            </a:r>
            <a:br>
              <a:rPr lang="en-US" sz="5400" dirty="0">
                <a:solidFill>
                  <a:schemeClr val="tx1"/>
                </a:solidFill>
              </a:rPr>
            </a:br>
            <a:br>
              <a:rPr lang="en-US" sz="5400" dirty="0">
                <a:solidFill>
                  <a:schemeClr val="tx1"/>
                </a:solidFill>
              </a:rPr>
            </a:br>
            <a:r>
              <a:rPr lang="en-US" sz="1800" dirty="0">
                <a:solidFill>
                  <a:schemeClr val="tx1"/>
                </a:solidFill>
              </a:rPr>
              <a:t>October 11, 2021</a:t>
            </a: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52C3-ED2A-4AB4-B7F0-2012E926E28E}"/>
              </a:ext>
            </a:extLst>
          </p:cNvPr>
          <p:cNvSpPr>
            <a:spLocks noGrp="1"/>
          </p:cNvSpPr>
          <p:nvPr>
            <p:ph type="title"/>
          </p:nvPr>
        </p:nvSpPr>
        <p:spPr>
          <a:xfrm>
            <a:off x="1505415" y="381000"/>
            <a:ext cx="9848385" cy="1295400"/>
          </a:xfrm>
        </p:spPr>
        <p:txBody>
          <a:bodyPr/>
          <a:lstStyle/>
          <a:p>
            <a:r>
              <a:rPr lang="en-US" dirty="0"/>
              <a:t>Iowa</a:t>
            </a:r>
          </a:p>
        </p:txBody>
      </p:sp>
      <p:sp>
        <p:nvSpPr>
          <p:cNvPr id="3" name="Content Placeholder 2">
            <a:extLst>
              <a:ext uri="{FF2B5EF4-FFF2-40B4-BE49-F238E27FC236}">
                <a16:creationId xmlns:a16="http://schemas.microsoft.com/office/drawing/2014/main" id="{EA92A441-3EEF-4643-934D-64471ACBBB1A}"/>
              </a:ext>
            </a:extLst>
          </p:cNvPr>
          <p:cNvSpPr>
            <a:spLocks noGrp="1"/>
          </p:cNvSpPr>
          <p:nvPr>
            <p:ph idx="1"/>
          </p:nvPr>
        </p:nvSpPr>
        <p:spPr>
          <a:xfrm>
            <a:off x="1237785" y="1987419"/>
            <a:ext cx="10116015" cy="4483101"/>
          </a:xfrm>
        </p:spPr>
        <p:txBody>
          <a:bodyPr/>
          <a:lstStyle/>
          <a:p>
            <a:r>
              <a:rPr lang="en-US" dirty="0"/>
              <a:t>Disclosure of at least one member or manager for foreign LLCs</a:t>
            </a:r>
          </a:p>
          <a:p>
            <a:pPr lvl="1"/>
            <a:r>
              <a:rPr lang="en-US" dirty="0"/>
              <a:t>Domestic LLC does not appear to have a mandatory disclosure</a:t>
            </a:r>
          </a:p>
          <a:p>
            <a:pPr lvl="1"/>
            <a:r>
              <a:rPr lang="en-US" dirty="0"/>
              <a:t>Foreign LLC registration form, </a:t>
            </a:r>
            <a:r>
              <a:rPr lang="en-US" dirty="0">
                <a:hlinkClick r:id="rId2"/>
              </a:rPr>
              <a:t>https://sos.iowa.gov/business/pdf/635_0010.pdf</a:t>
            </a:r>
            <a:endParaRPr lang="en-US" dirty="0"/>
          </a:p>
          <a:p>
            <a:r>
              <a:rPr lang="en-US" dirty="0"/>
              <a:t>Managers/members disclosed publicly online (see handout)</a:t>
            </a:r>
          </a:p>
          <a:p>
            <a:r>
              <a:rPr lang="en-US" dirty="0"/>
              <a:t>Enforcement</a:t>
            </a:r>
          </a:p>
          <a:p>
            <a:pPr lvl="1"/>
            <a:r>
              <a:rPr lang="en-US" dirty="0"/>
              <a:t>Adoption of administrative rules is authorized HOWEVER very few rules apply to LLCs (e.g., biennial report and online filing requirements), </a:t>
            </a:r>
            <a:r>
              <a:rPr lang="en-US" dirty="0">
                <a:hlinkClick r:id="rId3"/>
              </a:rPr>
              <a:t>https://www.ilga.gov/commission/jcar/admincode/014/01400178sections.html</a:t>
            </a:r>
            <a:endParaRPr lang="en-US" dirty="0"/>
          </a:p>
          <a:p>
            <a:pPr lvl="1"/>
            <a:r>
              <a:rPr lang="en-US" dirty="0"/>
              <a:t>No apparent active enforcement</a:t>
            </a:r>
          </a:p>
          <a:p>
            <a:endParaRPr lang="en-US" dirty="0"/>
          </a:p>
        </p:txBody>
      </p:sp>
      <p:sp>
        <p:nvSpPr>
          <p:cNvPr id="4" name="Slide Number Placeholder 3">
            <a:extLst>
              <a:ext uri="{FF2B5EF4-FFF2-40B4-BE49-F238E27FC236}">
                <a16:creationId xmlns:a16="http://schemas.microsoft.com/office/drawing/2014/main" id="{3136C260-453B-4A6E-8B80-5664C1048030}"/>
              </a:ext>
            </a:extLst>
          </p:cNvPr>
          <p:cNvSpPr>
            <a:spLocks noGrp="1"/>
          </p:cNvSpPr>
          <p:nvPr>
            <p:ph type="sldNum" sz="quarter" idx="12"/>
          </p:nvPr>
        </p:nvSpPr>
        <p:spPr/>
        <p:txBody>
          <a:bodyPr/>
          <a:lstStyle/>
          <a:p>
            <a:fld id="{E31375A4-56A4-47D6-9801-1991572033F7}" type="slidenum">
              <a:rPr lang="en-US" smtClean="0"/>
              <a:pPr/>
              <a:t>10</a:t>
            </a:fld>
            <a:endParaRPr lang="en-US" dirty="0"/>
          </a:p>
        </p:txBody>
      </p:sp>
    </p:spTree>
    <p:extLst>
      <p:ext uri="{BB962C8B-B14F-4D97-AF65-F5344CB8AC3E}">
        <p14:creationId xmlns:p14="http://schemas.microsoft.com/office/powerpoint/2010/main" val="25578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9160-C6C9-4E34-9E4C-E865770C8A98}"/>
              </a:ext>
            </a:extLst>
          </p:cNvPr>
          <p:cNvSpPr>
            <a:spLocks noGrp="1"/>
          </p:cNvSpPr>
          <p:nvPr>
            <p:ph type="title"/>
          </p:nvPr>
        </p:nvSpPr>
        <p:spPr>
          <a:xfrm>
            <a:off x="1438507" y="381000"/>
            <a:ext cx="9915293" cy="1295400"/>
          </a:xfrm>
        </p:spPr>
        <p:txBody>
          <a:bodyPr/>
          <a:lstStyle/>
          <a:p>
            <a:r>
              <a:rPr lang="en-US" dirty="0"/>
              <a:t>Survey Responses</a:t>
            </a:r>
          </a:p>
        </p:txBody>
      </p:sp>
      <p:sp>
        <p:nvSpPr>
          <p:cNvPr id="3" name="Content Placeholder 2">
            <a:extLst>
              <a:ext uri="{FF2B5EF4-FFF2-40B4-BE49-F238E27FC236}">
                <a16:creationId xmlns:a16="http://schemas.microsoft.com/office/drawing/2014/main" id="{AD4EC1E1-865D-49A3-9A3F-DBB4C30B6EF5}"/>
              </a:ext>
            </a:extLst>
          </p:cNvPr>
          <p:cNvSpPr>
            <a:spLocks noGrp="1"/>
          </p:cNvSpPr>
          <p:nvPr>
            <p:ph idx="1"/>
          </p:nvPr>
        </p:nvSpPr>
        <p:spPr>
          <a:xfrm>
            <a:off x="1035698" y="1987419"/>
            <a:ext cx="10318102" cy="4483101"/>
          </a:xfrm>
        </p:spPr>
        <p:txBody>
          <a:bodyPr>
            <a:normAutofit/>
          </a:bodyPr>
          <a:lstStyle/>
          <a:p>
            <a:pPr marL="0" marR="0" lvl="0" indent="0">
              <a:spcBef>
                <a:spcPts val="0"/>
              </a:spcBef>
              <a:spcAft>
                <a:spcPts val="0"/>
              </a:spcAft>
              <a:buNone/>
            </a:pPr>
            <a:r>
              <a:rPr lang="en-US" sz="2000" b="1" dirty="0">
                <a:effectLst/>
                <a:latin typeface="Calibri" panose="020F0502020204030204" pitchFamily="34" charset="0"/>
                <a:ea typeface="Times New Roman" panose="02020603050405020304" pitchFamily="18" charset="0"/>
              </a:rPr>
              <a:t>Does your agency have active enforcement authority for entities that do not properly register with you?  If so, what penalties are you authorized to impose/assess?</a:t>
            </a:r>
            <a:endParaRPr lang="en-US" sz="2000" dirty="0">
              <a:effectLst/>
              <a:latin typeface="Calibri" panose="020F0502020204030204" pitchFamily="34" charset="0"/>
              <a:ea typeface="Calibri" panose="020F0502020204030204" pitchFamily="34" charset="0"/>
            </a:endParaRPr>
          </a:p>
          <a:p>
            <a:pPr marL="640080" lvl="1">
              <a:spcBef>
                <a:spcPts val="0"/>
              </a:spcBef>
            </a:pPr>
            <a:r>
              <a:rPr lang="en-US" b="1" dirty="0">
                <a:effectLst/>
                <a:latin typeface="Calibri" panose="020F0502020204030204" pitchFamily="34" charset="0"/>
                <a:ea typeface="Calibri" panose="020F0502020204030204" pitchFamily="34" charset="0"/>
              </a:rPr>
              <a:t>WA:</a:t>
            </a:r>
            <a:r>
              <a:rPr lang="en-US" dirty="0">
                <a:effectLst/>
                <a:latin typeface="Calibri" panose="020F0502020204030204" pitchFamily="34" charset="0"/>
                <a:ea typeface="Calibri" panose="020F0502020204030204" pitchFamily="34" charset="0"/>
              </a:rPr>
              <a:t>  “</a:t>
            </a:r>
            <a:r>
              <a:rPr lang="en-US" dirty="0">
                <a:solidFill>
                  <a:srgbClr val="1F497D"/>
                </a:solidFill>
                <a:effectLst/>
                <a:latin typeface="Calibri" panose="020F0502020204030204" pitchFamily="34" charset="0"/>
                <a:ea typeface="Calibri" panose="020F0502020204030204" pitchFamily="34" charset="0"/>
              </a:rPr>
              <a:t>We are ministerial so there is no enforcement. If there is a conflict in a registration, or lack thereof, we can notify the AG’s consumer protection office or encourage the parties involved to contact the AG or law enforcement for criminal issues.”</a:t>
            </a:r>
            <a:endParaRPr lang="en-US" dirty="0">
              <a:effectLst/>
              <a:latin typeface="Calibri" panose="020F0502020204030204" pitchFamily="34" charset="0"/>
              <a:ea typeface="Calibri" panose="020F0502020204030204" pitchFamily="34" charset="0"/>
            </a:endParaRPr>
          </a:p>
          <a:p>
            <a:pPr marL="640080" lvl="1">
              <a:spcBef>
                <a:spcPts val="0"/>
              </a:spcBef>
            </a:pPr>
            <a:r>
              <a:rPr lang="en-US" b="1" dirty="0">
                <a:effectLst/>
                <a:latin typeface="Calibri" panose="020F0502020204030204" pitchFamily="34" charset="0"/>
                <a:ea typeface="Calibri" panose="020F0502020204030204" pitchFamily="34" charset="0"/>
              </a:rPr>
              <a:t>NC/IN:</a:t>
            </a:r>
            <a:r>
              <a:rPr lang="en-US" dirty="0">
                <a:effectLst/>
                <a:latin typeface="Calibri" panose="020F0502020204030204" pitchFamily="34" charset="0"/>
                <a:ea typeface="Calibri" panose="020F0502020204030204" pitchFamily="34" charset="0"/>
              </a:rPr>
              <a:t>  “</a:t>
            </a:r>
            <a:r>
              <a:rPr lang="en-US" dirty="0">
                <a:solidFill>
                  <a:srgbClr val="1F497D"/>
                </a:solidFill>
                <a:effectLst/>
                <a:latin typeface="Calibri" panose="020F0502020204030204" pitchFamily="34" charset="0"/>
                <a:ea typeface="Calibri" panose="020F0502020204030204" pitchFamily="34" charset="0"/>
              </a:rPr>
              <a:t>The NC [and IN] Secretary of State has administrative authority and relies upon the interrogatory process and referrals to the Attorney General's Office for any enforcement actions.”</a:t>
            </a:r>
            <a:endParaRPr lang="en-US" dirty="0">
              <a:effectLst/>
              <a:latin typeface="Calibri" panose="020F0502020204030204" pitchFamily="34" charset="0"/>
              <a:ea typeface="Calibri" panose="020F0502020204030204" pitchFamily="34" charset="0"/>
            </a:endParaRPr>
          </a:p>
          <a:p>
            <a:pPr marL="640080" lvl="1">
              <a:spcBef>
                <a:spcPts val="0"/>
              </a:spcBef>
            </a:pPr>
            <a:r>
              <a:rPr lang="en-US" b="1" dirty="0">
                <a:effectLst/>
                <a:latin typeface="Calibri" panose="020F0502020204030204" pitchFamily="34" charset="0"/>
                <a:ea typeface="Calibri" panose="020F0502020204030204" pitchFamily="34" charset="0"/>
              </a:rPr>
              <a:t>PA:</a:t>
            </a:r>
            <a:r>
              <a:rPr lang="en-US" dirty="0">
                <a:solidFill>
                  <a:srgbClr val="1F497D"/>
                </a:solidFill>
                <a:effectLst/>
                <a:latin typeface="Calibri" panose="020F0502020204030204" pitchFamily="34" charset="0"/>
                <a:ea typeface="Calibri" panose="020F0502020204030204" pitchFamily="34" charset="0"/>
              </a:rPr>
              <a:t>  “No. We are primarily ministerial, so there are no enforcement powers/penalties/carrot or stick. The ONLY penalty in existing law is a $500 penalty for not registering a fictitious name and that only comes up in a lawsuit when the opposing party brings it up. If there’s consumer harm, we can notify the AG’s consumer protection office or, like WA, encourage the parties involved to contact the AG or law enforcement for criminal issues.”</a:t>
            </a:r>
            <a:endParaRPr lang="en-US" dirty="0">
              <a:effectLst/>
              <a:latin typeface="Calibri" panose="020F0502020204030204" pitchFamily="34" charset="0"/>
              <a:ea typeface="Calibri" panose="020F0502020204030204" pitchFamily="34" charset="0"/>
            </a:endParaRPr>
          </a:p>
          <a:p>
            <a:pPr marL="640080" lvl="1">
              <a:spcBef>
                <a:spcPts val="0"/>
              </a:spcBef>
            </a:pPr>
            <a:r>
              <a:rPr lang="en-US" b="1" dirty="0">
                <a:effectLst/>
                <a:latin typeface="Calibri" panose="020F0502020204030204" pitchFamily="34" charset="0"/>
                <a:ea typeface="Calibri" panose="020F0502020204030204" pitchFamily="34" charset="0"/>
              </a:rPr>
              <a:t>LA:</a:t>
            </a:r>
            <a:r>
              <a:rPr lang="en-US" dirty="0">
                <a:solidFill>
                  <a:srgbClr val="1F497D"/>
                </a:solidFill>
                <a:effectLst/>
                <a:latin typeface="Calibri" panose="020F0502020204030204" pitchFamily="34" charset="0"/>
                <a:ea typeface="Calibri" panose="020F0502020204030204" pitchFamily="34" charset="0"/>
              </a:rPr>
              <a:t>  “In Louisiana, it is the same as Washington, we are a filing agency only, not an investigative/enforcement one. They can contact the AG’s office or law enforcement on any criminal issues.”</a:t>
            </a: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A8FC3B0-BD4E-4817-BDC2-D2DC4ED4BDC6}"/>
              </a:ext>
            </a:extLst>
          </p:cNvPr>
          <p:cNvSpPr>
            <a:spLocks noGrp="1"/>
          </p:cNvSpPr>
          <p:nvPr>
            <p:ph type="sldNum" sz="quarter" idx="12"/>
          </p:nvPr>
        </p:nvSpPr>
        <p:spPr/>
        <p:txBody>
          <a:bodyPr/>
          <a:lstStyle/>
          <a:p>
            <a:fld id="{E31375A4-56A4-47D6-9801-1991572033F7}" type="slidenum">
              <a:rPr lang="en-US" smtClean="0"/>
              <a:pPr/>
              <a:t>11</a:t>
            </a:fld>
            <a:endParaRPr lang="en-US" dirty="0"/>
          </a:p>
        </p:txBody>
      </p:sp>
    </p:spTree>
    <p:extLst>
      <p:ext uri="{BB962C8B-B14F-4D97-AF65-F5344CB8AC3E}">
        <p14:creationId xmlns:p14="http://schemas.microsoft.com/office/powerpoint/2010/main" val="425006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F4E9-F60E-4A5F-AE9F-44B4AADBFE68}"/>
              </a:ext>
            </a:extLst>
          </p:cNvPr>
          <p:cNvSpPr>
            <a:spLocks noGrp="1"/>
          </p:cNvSpPr>
          <p:nvPr>
            <p:ph type="title"/>
          </p:nvPr>
        </p:nvSpPr>
        <p:spPr>
          <a:xfrm>
            <a:off x="1349298" y="381000"/>
            <a:ext cx="10004502" cy="1295400"/>
          </a:xfrm>
        </p:spPr>
        <p:txBody>
          <a:bodyPr/>
          <a:lstStyle/>
          <a:p>
            <a:r>
              <a:rPr lang="en-US" dirty="0"/>
              <a:t>Survey Responses (cont’d)</a:t>
            </a:r>
          </a:p>
        </p:txBody>
      </p:sp>
      <p:sp>
        <p:nvSpPr>
          <p:cNvPr id="3" name="Content Placeholder 2">
            <a:extLst>
              <a:ext uri="{FF2B5EF4-FFF2-40B4-BE49-F238E27FC236}">
                <a16:creationId xmlns:a16="http://schemas.microsoft.com/office/drawing/2014/main" id="{BA69BDA7-8DFB-44BE-97D8-AA457449FA12}"/>
              </a:ext>
            </a:extLst>
          </p:cNvPr>
          <p:cNvSpPr>
            <a:spLocks noGrp="1"/>
          </p:cNvSpPr>
          <p:nvPr>
            <p:ph idx="1"/>
          </p:nvPr>
        </p:nvSpPr>
        <p:spPr>
          <a:xfrm>
            <a:off x="880946" y="1987419"/>
            <a:ext cx="10472854" cy="4483101"/>
          </a:xfrm>
        </p:spPr>
        <p:txBody>
          <a:bodyPr>
            <a:normAutofit fontScale="77500" lnSpcReduction="20000"/>
          </a:bodyPr>
          <a:lstStyle/>
          <a:p>
            <a:pPr marL="0" marR="0" lvl="0" indent="0">
              <a:spcBef>
                <a:spcPts val="0"/>
              </a:spcBef>
              <a:spcAft>
                <a:spcPts val="0"/>
              </a:spcAft>
              <a:buNone/>
            </a:pPr>
            <a:r>
              <a:rPr lang="en-US" sz="2600" b="1" dirty="0">
                <a:effectLst/>
                <a:latin typeface="Calibri" panose="020F0502020204030204" pitchFamily="34" charset="0"/>
                <a:ea typeface="Times New Roman" panose="02020603050405020304" pitchFamily="18" charset="0"/>
              </a:rPr>
              <a:t>Are entities required to disclose owners/members/partners to you as part of the registration/filing </a:t>
            </a:r>
            <a:r>
              <a:rPr lang="en-US" sz="2900" b="1" dirty="0">
                <a:effectLst/>
                <a:latin typeface="Calibri" panose="020F0502020204030204" pitchFamily="34" charset="0"/>
                <a:ea typeface="Times New Roman" panose="02020603050405020304" pitchFamily="18" charset="0"/>
              </a:rPr>
              <a:t>process?  If so, is that information stored in a database?  Is it made available to the public?   </a:t>
            </a:r>
            <a:endParaRPr lang="en-US" sz="2900" dirty="0">
              <a:effectLst/>
              <a:latin typeface="Calibri" panose="020F0502020204030204" pitchFamily="34" charset="0"/>
              <a:ea typeface="Calibri" panose="020F0502020204030204" pitchFamily="34" charset="0"/>
            </a:endParaRPr>
          </a:p>
          <a:p>
            <a:pPr marL="640080" lvl="1">
              <a:spcBef>
                <a:spcPts val="0"/>
              </a:spcBef>
            </a:pPr>
            <a:r>
              <a:rPr lang="en-US" sz="2900" b="1" dirty="0">
                <a:effectLst/>
                <a:latin typeface="Calibri" panose="020F0502020204030204" pitchFamily="34" charset="0"/>
                <a:ea typeface="Calibri" panose="020F0502020204030204" pitchFamily="34" charset="0"/>
              </a:rPr>
              <a:t>WA:</a:t>
            </a:r>
            <a:r>
              <a:rPr lang="en-US" sz="2900" dirty="0">
                <a:effectLst/>
                <a:latin typeface="Calibri" panose="020F0502020204030204" pitchFamily="34" charset="0"/>
                <a:ea typeface="Calibri" panose="020F0502020204030204" pitchFamily="34" charset="0"/>
              </a:rPr>
              <a:t>  “</a:t>
            </a:r>
            <a:r>
              <a:rPr lang="en-US" sz="2900" dirty="0">
                <a:solidFill>
                  <a:srgbClr val="1F497D"/>
                </a:solidFill>
                <a:effectLst/>
                <a:latin typeface="Calibri" panose="020F0502020204030204" pitchFamily="34" charset="0"/>
                <a:ea typeface="Calibri" panose="020F0502020204030204" pitchFamily="34" charset="0"/>
              </a:rPr>
              <a:t>We do not track ownership, just the current list of governors either at formation or via initial report. When they go to DOR to get their business licensing, they will be required to disclose ownership and percentages for tax purposes, but it is not a public record.” </a:t>
            </a:r>
            <a:endParaRPr lang="en-US" sz="2900" dirty="0">
              <a:effectLst/>
              <a:latin typeface="Calibri" panose="020F0502020204030204" pitchFamily="34" charset="0"/>
              <a:ea typeface="Calibri" panose="020F0502020204030204" pitchFamily="34" charset="0"/>
            </a:endParaRPr>
          </a:p>
          <a:p>
            <a:pPr marL="640080" lvl="1">
              <a:spcBef>
                <a:spcPts val="0"/>
              </a:spcBef>
            </a:pPr>
            <a:r>
              <a:rPr lang="en-US" sz="2900" b="1" dirty="0">
                <a:effectLst/>
                <a:latin typeface="Calibri" panose="020F0502020204030204" pitchFamily="34" charset="0"/>
                <a:ea typeface="Calibri" panose="020F0502020204030204" pitchFamily="34" charset="0"/>
              </a:rPr>
              <a:t>NC:</a:t>
            </a:r>
            <a:r>
              <a:rPr lang="en-US" sz="2900" dirty="0">
                <a:effectLst/>
                <a:latin typeface="Calibri" panose="020F0502020204030204" pitchFamily="34" charset="0"/>
                <a:ea typeface="Calibri" panose="020F0502020204030204" pitchFamily="34" charset="0"/>
              </a:rPr>
              <a:t>  “</a:t>
            </a:r>
            <a:r>
              <a:rPr lang="en-US" sz="2900" dirty="0">
                <a:solidFill>
                  <a:srgbClr val="2F5597"/>
                </a:solidFill>
                <a:effectLst/>
                <a:latin typeface="Calibri" panose="020F0502020204030204" pitchFamily="34" charset="0"/>
                <a:ea typeface="Calibri" panose="020F0502020204030204" pitchFamily="34" charset="0"/>
              </a:rPr>
              <a:t>The NC Secretary of State does not collect ownership information; however, the members, partners, company officials are required to be listed on the annual report and updated within 60 days when changes are made.  Information contained on the annual report is public record except the email address, which is redacted.”</a:t>
            </a:r>
            <a:endParaRPr lang="en-US" sz="2900" dirty="0">
              <a:effectLst/>
              <a:latin typeface="Calibri" panose="020F0502020204030204" pitchFamily="34" charset="0"/>
              <a:ea typeface="Calibri" panose="020F0502020204030204" pitchFamily="34" charset="0"/>
            </a:endParaRPr>
          </a:p>
          <a:p>
            <a:pPr marL="640080" lvl="1">
              <a:spcBef>
                <a:spcPts val="0"/>
              </a:spcBef>
            </a:pPr>
            <a:r>
              <a:rPr lang="en-US" sz="2900" b="1" dirty="0">
                <a:effectLst/>
                <a:latin typeface="Calibri" panose="020F0502020204030204" pitchFamily="34" charset="0"/>
                <a:ea typeface="Calibri" panose="020F0502020204030204" pitchFamily="34" charset="0"/>
              </a:rPr>
              <a:t>IN:</a:t>
            </a:r>
            <a:r>
              <a:rPr lang="en-US" sz="2900" dirty="0">
                <a:effectLst/>
                <a:latin typeface="Calibri" panose="020F0502020204030204" pitchFamily="34" charset="0"/>
                <a:ea typeface="Calibri" panose="020F0502020204030204" pitchFamily="34" charset="0"/>
              </a:rPr>
              <a:t>  “</a:t>
            </a:r>
            <a:r>
              <a:rPr lang="en-US" sz="2900" dirty="0">
                <a:solidFill>
                  <a:srgbClr val="2F5597"/>
                </a:solidFill>
                <a:effectLst/>
                <a:latin typeface="Calibri" panose="020F0502020204030204" pitchFamily="34" charset="0"/>
                <a:ea typeface="Calibri" panose="020F0502020204030204" pitchFamily="34" charset="0"/>
              </a:rPr>
              <a:t>Same as NC, but the reports are biennial.”</a:t>
            </a:r>
            <a:endParaRPr lang="en-US" sz="2900" dirty="0">
              <a:solidFill>
                <a:srgbClr val="2F5597"/>
              </a:solidFill>
              <a:latin typeface="Calibri" panose="020F0502020204030204" pitchFamily="34" charset="0"/>
              <a:ea typeface="Calibri" panose="020F0502020204030204" pitchFamily="34" charset="0"/>
            </a:endParaRPr>
          </a:p>
          <a:p>
            <a:pPr marL="640080" lvl="1">
              <a:spcBef>
                <a:spcPts val="0"/>
              </a:spcBef>
            </a:pPr>
            <a:r>
              <a:rPr lang="en-US" sz="2900" b="1" dirty="0">
                <a:effectLst/>
                <a:latin typeface="Calibri" panose="020F0502020204030204" pitchFamily="34" charset="0"/>
                <a:ea typeface="Calibri" panose="020F0502020204030204" pitchFamily="34" charset="0"/>
              </a:rPr>
              <a:t>PA:</a:t>
            </a:r>
            <a:r>
              <a:rPr lang="en-US" sz="2900" dirty="0">
                <a:solidFill>
                  <a:srgbClr val="2F5597"/>
                </a:solidFill>
                <a:effectLst/>
                <a:latin typeface="Calibri" panose="020F0502020204030204" pitchFamily="34" charset="0"/>
                <a:ea typeface="Calibri" panose="020F0502020204030204" pitchFamily="34" charset="0"/>
              </a:rPr>
              <a:t>  “No – only General Partners of a limited partnership must be specified upon filing.  At this time, PA has no annual reports for all entities and no associated requirement to list one or all governors.”</a:t>
            </a:r>
            <a:endParaRPr lang="en-US" sz="2900" dirty="0">
              <a:solidFill>
                <a:srgbClr val="2F5597"/>
              </a:solidFill>
              <a:latin typeface="Calibri" panose="020F0502020204030204" pitchFamily="34" charset="0"/>
              <a:ea typeface="Calibri" panose="020F0502020204030204" pitchFamily="34" charset="0"/>
            </a:endParaRPr>
          </a:p>
          <a:p>
            <a:pPr marL="640080" lvl="1">
              <a:spcBef>
                <a:spcPts val="0"/>
              </a:spcBef>
            </a:pPr>
            <a:r>
              <a:rPr lang="en-US" sz="2900" b="1" dirty="0">
                <a:effectLst/>
                <a:latin typeface="Calibri" panose="020F0502020204030204" pitchFamily="34" charset="0"/>
                <a:ea typeface="Calibri" panose="020F0502020204030204" pitchFamily="34" charset="0"/>
              </a:rPr>
              <a:t>LA:</a:t>
            </a:r>
            <a:r>
              <a:rPr lang="en-US" sz="2900" dirty="0">
                <a:solidFill>
                  <a:srgbClr val="0000FF"/>
                </a:solidFill>
                <a:effectLst/>
                <a:latin typeface="Calibri" panose="020F0502020204030204" pitchFamily="34" charset="0"/>
                <a:ea typeface="Calibri" panose="020F0502020204030204" pitchFamily="34" charset="0"/>
              </a:rPr>
              <a:t>  “</a:t>
            </a:r>
            <a:r>
              <a:rPr lang="en-US" sz="2900" dirty="0">
                <a:solidFill>
                  <a:srgbClr val="2F5597"/>
                </a:solidFill>
                <a:effectLst/>
                <a:latin typeface="Calibri" panose="020F0502020204030204" pitchFamily="34" charset="0"/>
                <a:ea typeface="Calibri" panose="020F0502020204030204" pitchFamily="34" charset="0"/>
              </a:rPr>
              <a:t>We do ask for officers/members/managers/partners at filing and it is recorded in our database and all this information is available to the public.”</a:t>
            </a:r>
            <a:endParaRPr lang="en-US" sz="29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9EEBD00-E060-4F88-8A90-08611C41EBCF}"/>
              </a:ext>
            </a:extLst>
          </p:cNvPr>
          <p:cNvSpPr>
            <a:spLocks noGrp="1"/>
          </p:cNvSpPr>
          <p:nvPr>
            <p:ph type="sldNum" sz="quarter" idx="12"/>
          </p:nvPr>
        </p:nvSpPr>
        <p:spPr/>
        <p:txBody>
          <a:bodyPr/>
          <a:lstStyle/>
          <a:p>
            <a:fld id="{E31375A4-56A4-47D6-9801-1991572033F7}" type="slidenum">
              <a:rPr lang="en-US" smtClean="0"/>
              <a:pPr/>
              <a:t>12</a:t>
            </a:fld>
            <a:endParaRPr lang="en-US" dirty="0"/>
          </a:p>
        </p:txBody>
      </p:sp>
    </p:spTree>
    <p:extLst>
      <p:ext uri="{BB962C8B-B14F-4D97-AF65-F5344CB8AC3E}">
        <p14:creationId xmlns:p14="http://schemas.microsoft.com/office/powerpoint/2010/main" val="35781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1A93-79B6-4B3F-AB85-9CB082324E2D}"/>
              </a:ext>
            </a:extLst>
          </p:cNvPr>
          <p:cNvSpPr>
            <a:spLocks noGrp="1"/>
          </p:cNvSpPr>
          <p:nvPr>
            <p:ph type="title"/>
          </p:nvPr>
        </p:nvSpPr>
        <p:spPr>
          <a:xfrm>
            <a:off x="1237785" y="381000"/>
            <a:ext cx="10116015" cy="1295400"/>
          </a:xfrm>
        </p:spPr>
        <p:txBody>
          <a:bodyPr/>
          <a:lstStyle/>
          <a:p>
            <a:r>
              <a:rPr lang="en-US" dirty="0"/>
              <a:t>Discussion</a:t>
            </a:r>
          </a:p>
        </p:txBody>
      </p:sp>
      <p:sp>
        <p:nvSpPr>
          <p:cNvPr id="3" name="Content Placeholder 2">
            <a:extLst>
              <a:ext uri="{FF2B5EF4-FFF2-40B4-BE49-F238E27FC236}">
                <a16:creationId xmlns:a16="http://schemas.microsoft.com/office/drawing/2014/main" id="{E308ACDB-9865-4C7D-B145-248774990F51}"/>
              </a:ext>
            </a:extLst>
          </p:cNvPr>
          <p:cNvSpPr>
            <a:spLocks noGrp="1"/>
          </p:cNvSpPr>
          <p:nvPr>
            <p:ph idx="1"/>
          </p:nvPr>
        </p:nvSpPr>
        <p:spPr>
          <a:xfrm>
            <a:off x="858644" y="1987419"/>
            <a:ext cx="10495156" cy="4483101"/>
          </a:xfrm>
        </p:spPr>
        <p:txBody>
          <a:bodyPr/>
          <a:lstStyle/>
          <a:p>
            <a:r>
              <a:rPr lang="en-US" dirty="0"/>
              <a:t>Disclosure of members/managers of LLCs?</a:t>
            </a:r>
          </a:p>
          <a:p>
            <a:r>
              <a:rPr lang="en-US" dirty="0"/>
              <a:t>Enforcement and rulemaking authority to DFI?</a:t>
            </a:r>
          </a:p>
          <a:p>
            <a:r>
              <a:rPr lang="en-US" dirty="0"/>
              <a:t>AG and/or DA authority to enjoin transacting business until compliant?</a:t>
            </a:r>
          </a:p>
          <a:p>
            <a:r>
              <a:rPr lang="en-US" dirty="0"/>
              <a:t>Expand felony provisions from WI LLPs?</a:t>
            </a:r>
          </a:p>
          <a:p>
            <a:r>
              <a:rPr lang="en-US" dirty="0"/>
              <a:t>Civil or criminal penalties on owners and/or agents?</a:t>
            </a:r>
          </a:p>
          <a:p>
            <a:r>
              <a:rPr lang="en-US" dirty="0"/>
              <a:t>Others to consider?</a:t>
            </a:r>
          </a:p>
          <a:p>
            <a:endParaRPr lang="en-US" dirty="0"/>
          </a:p>
        </p:txBody>
      </p:sp>
      <p:sp>
        <p:nvSpPr>
          <p:cNvPr id="4" name="Slide Number Placeholder 3">
            <a:extLst>
              <a:ext uri="{FF2B5EF4-FFF2-40B4-BE49-F238E27FC236}">
                <a16:creationId xmlns:a16="http://schemas.microsoft.com/office/drawing/2014/main" id="{D167CF75-2132-4244-A39B-C255315B84B6}"/>
              </a:ext>
            </a:extLst>
          </p:cNvPr>
          <p:cNvSpPr>
            <a:spLocks noGrp="1"/>
          </p:cNvSpPr>
          <p:nvPr>
            <p:ph type="sldNum" sz="quarter" idx="12"/>
          </p:nvPr>
        </p:nvSpPr>
        <p:spPr/>
        <p:txBody>
          <a:bodyPr/>
          <a:lstStyle/>
          <a:p>
            <a:fld id="{E31375A4-56A4-47D6-9801-1991572033F7}" type="slidenum">
              <a:rPr lang="en-US" smtClean="0"/>
              <a:pPr/>
              <a:t>13</a:t>
            </a:fld>
            <a:endParaRPr lang="en-US" dirty="0"/>
          </a:p>
        </p:txBody>
      </p:sp>
    </p:spTree>
    <p:extLst>
      <p:ext uri="{BB962C8B-B14F-4D97-AF65-F5344CB8AC3E}">
        <p14:creationId xmlns:p14="http://schemas.microsoft.com/office/powerpoint/2010/main" val="71192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ADCF-4B09-4146-9DBA-7E7A97ABB3F3}"/>
              </a:ext>
            </a:extLst>
          </p:cNvPr>
          <p:cNvSpPr>
            <a:spLocks noGrp="1"/>
          </p:cNvSpPr>
          <p:nvPr>
            <p:ph type="title"/>
          </p:nvPr>
        </p:nvSpPr>
        <p:spPr>
          <a:xfrm>
            <a:off x="1561171" y="381000"/>
            <a:ext cx="9792629" cy="1295400"/>
          </a:xfrm>
        </p:spPr>
        <p:txBody>
          <a:bodyPr/>
          <a:lstStyle/>
          <a:p>
            <a:r>
              <a:rPr lang="en-US" dirty="0"/>
              <a:t>Scope of the problem</a:t>
            </a:r>
          </a:p>
        </p:txBody>
      </p:sp>
      <p:sp>
        <p:nvSpPr>
          <p:cNvPr id="3" name="Content Placeholder 2">
            <a:extLst>
              <a:ext uri="{FF2B5EF4-FFF2-40B4-BE49-F238E27FC236}">
                <a16:creationId xmlns:a16="http://schemas.microsoft.com/office/drawing/2014/main" id="{7025B664-DA11-437E-B640-C2D04746F8A2}"/>
              </a:ext>
            </a:extLst>
          </p:cNvPr>
          <p:cNvSpPr>
            <a:spLocks noGrp="1"/>
          </p:cNvSpPr>
          <p:nvPr>
            <p:ph idx="1"/>
          </p:nvPr>
        </p:nvSpPr>
        <p:spPr>
          <a:xfrm>
            <a:off x="1338146" y="1987419"/>
            <a:ext cx="10015654" cy="4483101"/>
          </a:xfrm>
        </p:spPr>
        <p:txBody>
          <a:bodyPr/>
          <a:lstStyle/>
          <a:p>
            <a:r>
              <a:rPr lang="en-US" dirty="0"/>
              <a:t>Bidder Database </a:t>
            </a:r>
          </a:p>
          <a:p>
            <a:pPr lvl="1"/>
            <a:r>
              <a:rPr lang="en-US" dirty="0"/>
              <a:t>Publicly available at </a:t>
            </a:r>
            <a:r>
              <a:rPr lang="en-US" dirty="0">
                <a:hlinkClick r:id="rId2"/>
              </a:rPr>
              <a:t>https://www.responsiblewisconsin.com/</a:t>
            </a:r>
            <a:endParaRPr lang="en-US" dirty="0"/>
          </a:p>
          <a:p>
            <a:pPr lvl="1"/>
            <a:r>
              <a:rPr lang="en-US" dirty="0"/>
              <a:t>Public, verifiable information on 11,217 construction contractors (commercial) operating in Wisconsin</a:t>
            </a:r>
          </a:p>
          <a:p>
            <a:r>
              <a:rPr lang="en-US" dirty="0"/>
              <a:t>2,214 contractors in the database ARE NOT registered/authorized by DFI</a:t>
            </a:r>
          </a:p>
          <a:p>
            <a:pPr lvl="1"/>
            <a:r>
              <a:rPr lang="en-US" b="1" u="sng" dirty="0"/>
              <a:t>A staggering 20% are not in compliance</a:t>
            </a:r>
          </a:p>
          <a:p>
            <a:pPr lvl="1"/>
            <a:r>
              <a:rPr lang="en-US" dirty="0"/>
              <a:t>Most are LLCs</a:t>
            </a:r>
          </a:p>
          <a:p>
            <a:pPr lvl="1"/>
            <a:r>
              <a:rPr lang="en-US" dirty="0"/>
              <a:t>Some domestic but most are foreign entities</a:t>
            </a:r>
          </a:p>
          <a:p>
            <a:r>
              <a:rPr lang="en-US" dirty="0"/>
              <a:t>This is only one industry in Wisconsin.  What would the totals be for all industries?</a:t>
            </a:r>
          </a:p>
          <a:p>
            <a:endParaRPr lang="en-US" dirty="0"/>
          </a:p>
          <a:p>
            <a:endParaRPr lang="en-US" dirty="0"/>
          </a:p>
        </p:txBody>
      </p:sp>
      <p:sp>
        <p:nvSpPr>
          <p:cNvPr id="4" name="Slide Number Placeholder 3">
            <a:extLst>
              <a:ext uri="{FF2B5EF4-FFF2-40B4-BE49-F238E27FC236}">
                <a16:creationId xmlns:a16="http://schemas.microsoft.com/office/drawing/2014/main" id="{9B9CCC97-89A7-472A-8E0F-ED416AFBDEDE}"/>
              </a:ext>
            </a:extLst>
          </p:cNvPr>
          <p:cNvSpPr>
            <a:spLocks noGrp="1"/>
          </p:cNvSpPr>
          <p:nvPr>
            <p:ph type="sldNum" sz="quarter" idx="12"/>
          </p:nvPr>
        </p:nvSpPr>
        <p:spPr/>
        <p:txBody>
          <a:bodyPr/>
          <a:lstStyle/>
          <a:p>
            <a:fld id="{E31375A4-56A4-47D6-9801-1991572033F7}" type="slidenum">
              <a:rPr lang="en-US" smtClean="0"/>
              <a:pPr/>
              <a:t>2</a:t>
            </a:fld>
            <a:endParaRPr lang="en-US" dirty="0"/>
          </a:p>
        </p:txBody>
      </p:sp>
    </p:spTree>
    <p:extLst>
      <p:ext uri="{BB962C8B-B14F-4D97-AF65-F5344CB8AC3E}">
        <p14:creationId xmlns:p14="http://schemas.microsoft.com/office/powerpoint/2010/main" val="158847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ADCF-4B09-4146-9DBA-7E7A97ABB3F3}"/>
              </a:ext>
            </a:extLst>
          </p:cNvPr>
          <p:cNvSpPr>
            <a:spLocks noGrp="1"/>
          </p:cNvSpPr>
          <p:nvPr>
            <p:ph type="title"/>
          </p:nvPr>
        </p:nvSpPr>
        <p:spPr>
          <a:xfrm>
            <a:off x="1561171" y="381000"/>
            <a:ext cx="9792629" cy="1295400"/>
          </a:xfrm>
        </p:spPr>
        <p:txBody>
          <a:bodyPr/>
          <a:lstStyle/>
          <a:p>
            <a:r>
              <a:rPr lang="en-US" dirty="0"/>
              <a:t>Scope of the problem (cont’d)</a:t>
            </a:r>
          </a:p>
        </p:txBody>
      </p:sp>
      <p:sp>
        <p:nvSpPr>
          <p:cNvPr id="3" name="Content Placeholder 2">
            <a:extLst>
              <a:ext uri="{FF2B5EF4-FFF2-40B4-BE49-F238E27FC236}">
                <a16:creationId xmlns:a16="http://schemas.microsoft.com/office/drawing/2014/main" id="{7025B664-DA11-437E-B640-C2D04746F8A2}"/>
              </a:ext>
            </a:extLst>
          </p:cNvPr>
          <p:cNvSpPr>
            <a:spLocks noGrp="1"/>
          </p:cNvSpPr>
          <p:nvPr>
            <p:ph idx="1"/>
          </p:nvPr>
        </p:nvSpPr>
        <p:spPr>
          <a:xfrm>
            <a:off x="1338146" y="1987419"/>
            <a:ext cx="10015654" cy="4483101"/>
          </a:xfrm>
        </p:spPr>
        <p:txBody>
          <a:bodyPr/>
          <a:lstStyle/>
          <a:p>
            <a:r>
              <a:rPr lang="en-US" dirty="0"/>
              <a:t>Loss of revenue to the State</a:t>
            </a:r>
          </a:p>
          <a:p>
            <a:pPr lvl="1"/>
            <a:r>
              <a:rPr lang="en-US" dirty="0"/>
              <a:t>$100 for a foreign LLC to file for a certificate of registration; $130 for domestic organization of a new LLC and $100 for reinstatement of lapsed domestic registration</a:t>
            </a:r>
          </a:p>
          <a:p>
            <a:pPr lvl="1"/>
            <a:r>
              <a:rPr lang="en-US" dirty="0"/>
              <a:t>$80 a year for annual report for foreign LLC; $25 a year for annual report for domestic LLCs</a:t>
            </a:r>
          </a:p>
          <a:p>
            <a:pPr lvl="1"/>
            <a:r>
              <a:rPr lang="en-US" dirty="0"/>
              <a:t>Penalty of 50% of all fees that should have been paid for noncompliant foreign entities</a:t>
            </a:r>
          </a:p>
          <a:p>
            <a:r>
              <a:rPr lang="en-US" dirty="0"/>
              <a:t>Assuming 15% domestic and 85% foreign LLC over one biennium of the State results in nearly $800,000 of lost revenue for noncompliant LLCs in the construction industry only</a:t>
            </a:r>
          </a:p>
          <a:p>
            <a:pPr marL="411480" lvl="1" indent="0">
              <a:buNone/>
            </a:pPr>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B9CCC97-89A7-472A-8E0F-ED416AFBDEDE}"/>
              </a:ext>
            </a:extLst>
          </p:cNvPr>
          <p:cNvSpPr>
            <a:spLocks noGrp="1"/>
          </p:cNvSpPr>
          <p:nvPr>
            <p:ph type="sldNum" sz="quarter" idx="12"/>
          </p:nvPr>
        </p:nvSpPr>
        <p:spPr/>
        <p:txBody>
          <a:bodyPr/>
          <a:lstStyle/>
          <a:p>
            <a:fld id="{E31375A4-56A4-47D6-9801-1991572033F7}" type="slidenum">
              <a:rPr lang="en-US" smtClean="0"/>
              <a:pPr/>
              <a:t>3</a:t>
            </a:fld>
            <a:endParaRPr lang="en-US" dirty="0"/>
          </a:p>
        </p:txBody>
      </p:sp>
    </p:spTree>
    <p:extLst>
      <p:ext uri="{BB962C8B-B14F-4D97-AF65-F5344CB8AC3E}">
        <p14:creationId xmlns:p14="http://schemas.microsoft.com/office/powerpoint/2010/main" val="26977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ADCF-4B09-4146-9DBA-7E7A97ABB3F3}"/>
              </a:ext>
            </a:extLst>
          </p:cNvPr>
          <p:cNvSpPr>
            <a:spLocks noGrp="1"/>
          </p:cNvSpPr>
          <p:nvPr>
            <p:ph type="title"/>
          </p:nvPr>
        </p:nvSpPr>
        <p:spPr>
          <a:xfrm>
            <a:off x="1561171" y="381000"/>
            <a:ext cx="9792629" cy="1295400"/>
          </a:xfrm>
        </p:spPr>
        <p:txBody>
          <a:bodyPr/>
          <a:lstStyle/>
          <a:p>
            <a:r>
              <a:rPr lang="en-US" dirty="0"/>
              <a:t>Scope of the problem (cont’d)</a:t>
            </a:r>
          </a:p>
        </p:txBody>
      </p:sp>
      <p:sp>
        <p:nvSpPr>
          <p:cNvPr id="4" name="Slide Number Placeholder 3">
            <a:extLst>
              <a:ext uri="{FF2B5EF4-FFF2-40B4-BE49-F238E27FC236}">
                <a16:creationId xmlns:a16="http://schemas.microsoft.com/office/drawing/2014/main" id="{9B9CCC97-89A7-472A-8E0F-ED416AFBDEDE}"/>
              </a:ext>
            </a:extLst>
          </p:cNvPr>
          <p:cNvSpPr>
            <a:spLocks noGrp="1"/>
          </p:cNvSpPr>
          <p:nvPr>
            <p:ph type="sldNum" sz="quarter" idx="12"/>
          </p:nvPr>
        </p:nvSpPr>
        <p:spPr/>
        <p:txBody>
          <a:bodyPr/>
          <a:lstStyle/>
          <a:p>
            <a:fld id="{E31375A4-56A4-47D6-9801-1991572033F7}" type="slidenum">
              <a:rPr lang="en-US" smtClean="0"/>
              <a:pPr/>
              <a:t>4</a:t>
            </a:fld>
            <a:endParaRPr lang="en-US" dirty="0"/>
          </a:p>
        </p:txBody>
      </p:sp>
      <p:graphicFrame>
        <p:nvGraphicFramePr>
          <p:cNvPr id="6" name="Object 5">
            <a:extLst>
              <a:ext uri="{FF2B5EF4-FFF2-40B4-BE49-F238E27FC236}">
                <a16:creationId xmlns:a16="http://schemas.microsoft.com/office/drawing/2014/main" id="{87B2DE93-3204-4F4A-9BDC-61576F3190A3}"/>
              </a:ext>
            </a:extLst>
          </p:cNvPr>
          <p:cNvGraphicFramePr>
            <a:graphicFrameLocks noChangeAspect="1"/>
          </p:cNvGraphicFramePr>
          <p:nvPr>
            <p:extLst>
              <p:ext uri="{D42A27DB-BD31-4B8C-83A1-F6EECF244321}">
                <p14:modId xmlns:p14="http://schemas.microsoft.com/office/powerpoint/2010/main" val="1358465704"/>
              </p:ext>
            </p:extLst>
          </p:nvPr>
        </p:nvGraphicFramePr>
        <p:xfrm>
          <a:off x="2029523" y="2252547"/>
          <a:ext cx="8296506" cy="2798956"/>
        </p:xfrm>
        <a:graphic>
          <a:graphicData uri="http://schemas.openxmlformats.org/presentationml/2006/ole">
            <mc:AlternateContent xmlns:mc="http://schemas.openxmlformats.org/markup-compatibility/2006">
              <mc:Choice xmlns:v="urn:schemas-microsoft-com:vml" Requires="v">
                <p:oleObj spid="_x0000_s1029" name="Worksheet" r:id="rId4" imgW="5867254" imgH="1171595" progId="Excel.Sheet.12">
                  <p:embed/>
                </p:oleObj>
              </mc:Choice>
              <mc:Fallback>
                <p:oleObj name="Worksheet" r:id="rId4" imgW="5867254" imgH="1171595" progId="Excel.Sheet.12">
                  <p:embed/>
                  <p:pic>
                    <p:nvPicPr>
                      <p:cNvPr id="0" name=""/>
                      <p:cNvPicPr/>
                      <p:nvPr/>
                    </p:nvPicPr>
                    <p:blipFill>
                      <a:blip r:embed="rId5"/>
                      <a:stretch>
                        <a:fillRect/>
                      </a:stretch>
                    </p:blipFill>
                    <p:spPr>
                      <a:xfrm>
                        <a:off x="2029523" y="2252547"/>
                        <a:ext cx="8296506" cy="2798956"/>
                      </a:xfrm>
                      <a:prstGeom prst="rect">
                        <a:avLst/>
                      </a:prstGeom>
                    </p:spPr>
                  </p:pic>
                </p:oleObj>
              </mc:Fallback>
            </mc:AlternateContent>
          </a:graphicData>
        </a:graphic>
      </p:graphicFrame>
    </p:spTree>
    <p:extLst>
      <p:ext uri="{BB962C8B-B14F-4D97-AF65-F5344CB8AC3E}">
        <p14:creationId xmlns:p14="http://schemas.microsoft.com/office/powerpoint/2010/main" val="427886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3E32F5E-2F95-41C6-B971-EA6C3B6DF4F8}"/>
              </a:ext>
            </a:extLst>
          </p:cNvPr>
          <p:cNvSpPr>
            <a:spLocks noGrp="1"/>
          </p:cNvSpPr>
          <p:nvPr>
            <p:ph type="title"/>
          </p:nvPr>
        </p:nvSpPr>
        <p:spPr>
          <a:xfrm>
            <a:off x="981308" y="259492"/>
            <a:ext cx="9442910" cy="955850"/>
          </a:xfrm>
        </p:spPr>
        <p:txBody>
          <a:bodyPr/>
          <a:lstStyle/>
          <a:p>
            <a:pPr eaLnBrk="1" hangingPunct="1"/>
            <a:r>
              <a:rPr lang="en-US" altLang="en-US" b="1" dirty="0"/>
              <a:t>Examination of Other states</a:t>
            </a:r>
          </a:p>
        </p:txBody>
      </p:sp>
      <p:sp>
        <p:nvSpPr>
          <p:cNvPr id="16387" name="Content Placeholder 2">
            <a:extLst>
              <a:ext uri="{FF2B5EF4-FFF2-40B4-BE49-F238E27FC236}">
                <a16:creationId xmlns:a16="http://schemas.microsoft.com/office/drawing/2014/main" id="{D5E9E6D0-61BA-4F76-802D-A89BCBB99432}"/>
              </a:ext>
            </a:extLst>
          </p:cNvPr>
          <p:cNvSpPr>
            <a:spLocks noGrp="1"/>
          </p:cNvSpPr>
          <p:nvPr>
            <p:ph idx="1"/>
          </p:nvPr>
        </p:nvSpPr>
        <p:spPr>
          <a:xfrm>
            <a:off x="1539862" y="1215342"/>
            <a:ext cx="8884355" cy="5261658"/>
          </a:xfrm>
        </p:spPr>
        <p:txBody>
          <a:bodyPr>
            <a:normAutofit/>
          </a:bodyPr>
          <a:lstStyle/>
          <a:p>
            <a:pPr marL="463550" indent="-463550"/>
            <a:r>
              <a:rPr lang="en-US" altLang="en-US" sz="3000" dirty="0"/>
              <a:t>50 State Review</a:t>
            </a:r>
          </a:p>
          <a:p>
            <a:pPr marL="914400" lvl="1" indent="-450850"/>
            <a:r>
              <a:rPr lang="en-US" altLang="en-US" sz="2600" dirty="0"/>
              <a:t>Disclosure of LLC owners</a:t>
            </a:r>
          </a:p>
          <a:p>
            <a:pPr marL="914400" lvl="1" indent="-450850"/>
            <a:r>
              <a:rPr lang="en-US" altLang="en-US" sz="2600" dirty="0"/>
              <a:t>Penalties</a:t>
            </a:r>
          </a:p>
          <a:p>
            <a:pPr marL="509588" indent="-509588"/>
            <a:r>
              <a:rPr lang="en-US" altLang="en-US" sz="3000" dirty="0"/>
              <a:t>Illinois &amp; Iowa</a:t>
            </a:r>
          </a:p>
          <a:p>
            <a:pPr marL="914400" lvl="1" indent="-450850"/>
            <a:r>
              <a:rPr lang="en-US" altLang="en-US" sz="2600" dirty="0"/>
              <a:t>Disclosure</a:t>
            </a:r>
          </a:p>
          <a:p>
            <a:pPr marL="914400" lvl="1" indent="-450850"/>
            <a:r>
              <a:rPr lang="en-US" altLang="en-US" sz="2600" dirty="0"/>
              <a:t>Enforcement</a:t>
            </a:r>
          </a:p>
          <a:p>
            <a:pPr marL="463550" indent="-463550"/>
            <a:r>
              <a:rPr lang="en-US" altLang="en-US" sz="3000" dirty="0"/>
              <a:t>Discussion</a:t>
            </a:r>
          </a:p>
          <a:p>
            <a:pPr lvl="1" eaLnBrk="1" hangingPunct="1"/>
            <a:endParaRPr lang="en-US" altLang="en-US" sz="2600" dirty="0"/>
          </a:p>
          <a:p>
            <a:pPr lvl="1" eaLnBrk="1" hangingPunct="1"/>
            <a:endParaRPr lang="en-US" altLang="en-US" sz="2600" dirty="0"/>
          </a:p>
          <a:p>
            <a:pPr lvl="1" eaLnBrk="1" hangingPunct="1"/>
            <a:endParaRPr lang="en-US" altLang="en-US" sz="2600" dirty="0"/>
          </a:p>
          <a:p>
            <a:pPr lvl="1" eaLnBrk="1" hangingPunct="1"/>
            <a:endParaRPr lang="en-US" altLang="en-US" sz="2600" dirty="0"/>
          </a:p>
          <a:p>
            <a:pPr eaLnBrk="1" hangingPunct="1"/>
            <a:endParaRPr lang="en-US" altLang="en-US" sz="2800" dirty="0"/>
          </a:p>
        </p:txBody>
      </p:sp>
      <p:sp>
        <p:nvSpPr>
          <p:cNvPr id="2" name="TextBox 1">
            <a:extLst>
              <a:ext uri="{FF2B5EF4-FFF2-40B4-BE49-F238E27FC236}">
                <a16:creationId xmlns:a16="http://schemas.microsoft.com/office/drawing/2014/main" id="{CDE2CD83-E2F0-43EC-9411-4A074AFC7570}"/>
              </a:ext>
            </a:extLst>
          </p:cNvPr>
          <p:cNvSpPr txBox="1"/>
          <p:nvPr/>
        </p:nvSpPr>
        <p:spPr>
          <a:xfrm>
            <a:off x="11182865" y="6064076"/>
            <a:ext cx="148281" cy="276999"/>
          </a:xfrm>
          <a:prstGeom prst="rect">
            <a:avLst/>
          </a:prstGeom>
          <a:noFill/>
        </p:spPr>
        <p:txBody>
          <a:bodyPr wrap="square" rtlCol="0">
            <a:spAutoFit/>
          </a:bodyPr>
          <a:lstStyle/>
          <a:p>
            <a:r>
              <a:rPr lang="en-US" sz="1200" dirty="0"/>
              <a:t>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F78C-5977-452A-875B-09142A843343}"/>
              </a:ext>
            </a:extLst>
          </p:cNvPr>
          <p:cNvSpPr>
            <a:spLocks noGrp="1"/>
          </p:cNvSpPr>
          <p:nvPr>
            <p:ph type="title"/>
          </p:nvPr>
        </p:nvSpPr>
        <p:spPr>
          <a:xfrm>
            <a:off x="1083417" y="222421"/>
            <a:ext cx="10210331" cy="1075038"/>
          </a:xfrm>
        </p:spPr>
        <p:txBody>
          <a:bodyPr>
            <a:noAutofit/>
          </a:bodyPr>
          <a:lstStyle/>
          <a:p>
            <a:pPr>
              <a:defRPr/>
            </a:pPr>
            <a:r>
              <a:rPr lang="en-US" b="1" dirty="0"/>
              <a:t>Ownership</a:t>
            </a:r>
          </a:p>
        </p:txBody>
      </p:sp>
      <p:sp>
        <p:nvSpPr>
          <p:cNvPr id="3" name="TextBox 2">
            <a:extLst>
              <a:ext uri="{FF2B5EF4-FFF2-40B4-BE49-F238E27FC236}">
                <a16:creationId xmlns:a16="http://schemas.microsoft.com/office/drawing/2014/main" id="{C449FBBD-5A86-413E-8C01-076B8CD4FD7A}"/>
              </a:ext>
            </a:extLst>
          </p:cNvPr>
          <p:cNvSpPr txBox="1"/>
          <p:nvPr/>
        </p:nvSpPr>
        <p:spPr>
          <a:xfrm>
            <a:off x="11219771" y="6017740"/>
            <a:ext cx="147953" cy="276999"/>
          </a:xfrm>
          <a:prstGeom prst="rect">
            <a:avLst/>
          </a:prstGeom>
          <a:noFill/>
        </p:spPr>
        <p:txBody>
          <a:bodyPr wrap="square" rtlCol="0">
            <a:spAutoFit/>
          </a:bodyPr>
          <a:lstStyle/>
          <a:p>
            <a:r>
              <a:rPr lang="en-US" sz="1200" dirty="0"/>
              <a:t>3</a:t>
            </a:r>
          </a:p>
        </p:txBody>
      </p:sp>
      <p:pic>
        <p:nvPicPr>
          <p:cNvPr id="6" name="Picture 5">
            <a:extLst>
              <a:ext uri="{FF2B5EF4-FFF2-40B4-BE49-F238E27FC236}">
                <a16:creationId xmlns:a16="http://schemas.microsoft.com/office/drawing/2014/main" id="{65D78DC0-7988-4734-8ACC-02E9AF889463}"/>
              </a:ext>
            </a:extLst>
          </p:cNvPr>
          <p:cNvPicPr>
            <a:picLocks noChangeAspect="1"/>
          </p:cNvPicPr>
          <p:nvPr/>
        </p:nvPicPr>
        <p:blipFill>
          <a:blip r:embed="rId3"/>
          <a:stretch>
            <a:fillRect/>
          </a:stretch>
        </p:blipFill>
        <p:spPr>
          <a:xfrm>
            <a:off x="898252" y="1145625"/>
            <a:ext cx="7900060" cy="5255941"/>
          </a:xfrm>
          <a:prstGeom prst="rect">
            <a:avLst/>
          </a:prstGeom>
        </p:spPr>
      </p:pic>
      <p:sp>
        <p:nvSpPr>
          <p:cNvPr id="7" name="TextBox 6">
            <a:extLst>
              <a:ext uri="{FF2B5EF4-FFF2-40B4-BE49-F238E27FC236}">
                <a16:creationId xmlns:a16="http://schemas.microsoft.com/office/drawing/2014/main" id="{6DB59C01-0C4C-46A3-83EA-081C93F4012D}"/>
              </a:ext>
            </a:extLst>
          </p:cNvPr>
          <p:cNvSpPr txBox="1"/>
          <p:nvPr/>
        </p:nvSpPr>
        <p:spPr>
          <a:xfrm rot="10800000" flipH="1" flipV="1">
            <a:off x="9133962" y="2203935"/>
            <a:ext cx="2429852" cy="3139321"/>
          </a:xfrm>
          <a:prstGeom prst="rect">
            <a:avLst/>
          </a:prstGeom>
          <a:noFill/>
        </p:spPr>
        <p:txBody>
          <a:bodyPr wrap="square" rtlCol="0">
            <a:spAutoFit/>
          </a:bodyPr>
          <a:lstStyle/>
          <a:p>
            <a:r>
              <a:rPr lang="en-US" dirty="0"/>
              <a:t>Green=No Disclosure of members</a:t>
            </a:r>
          </a:p>
          <a:p>
            <a:endParaRPr lang="en-US" dirty="0"/>
          </a:p>
          <a:p>
            <a:r>
              <a:rPr lang="en-US" dirty="0"/>
              <a:t>White=Disclosure of one or more members/managers</a:t>
            </a:r>
          </a:p>
          <a:p>
            <a:endParaRPr lang="en-US" dirty="0"/>
          </a:p>
          <a:p>
            <a:r>
              <a:rPr lang="en-US" dirty="0"/>
              <a:t>Source, total legal </a:t>
            </a:r>
            <a:r>
              <a:rPr lang="en-US" dirty="0">
                <a:hlinkClick r:id="rId4"/>
              </a:rPr>
              <a:t>https://www.totallegal.com/llc-privacy-which-states-list-owners</a:t>
            </a:r>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0026-737C-43AB-BA25-FE78B9BCB2F3}"/>
              </a:ext>
            </a:extLst>
          </p:cNvPr>
          <p:cNvSpPr>
            <a:spLocks noGrp="1"/>
          </p:cNvSpPr>
          <p:nvPr>
            <p:ph type="title"/>
          </p:nvPr>
        </p:nvSpPr>
        <p:spPr>
          <a:xfrm>
            <a:off x="1531281" y="247135"/>
            <a:ext cx="9915437" cy="879138"/>
          </a:xfrm>
        </p:spPr>
        <p:txBody>
          <a:bodyPr>
            <a:noAutofit/>
          </a:bodyPr>
          <a:lstStyle/>
          <a:p>
            <a:r>
              <a:rPr lang="en-US" b="1" dirty="0"/>
              <a:t>Ownership (cont’d)</a:t>
            </a:r>
          </a:p>
        </p:txBody>
      </p:sp>
      <p:sp>
        <p:nvSpPr>
          <p:cNvPr id="3" name="Content Placeholder 2">
            <a:extLst>
              <a:ext uri="{FF2B5EF4-FFF2-40B4-BE49-F238E27FC236}">
                <a16:creationId xmlns:a16="http://schemas.microsoft.com/office/drawing/2014/main" id="{E8017ECE-1FF2-4687-8A8B-B23DDEAB1691}"/>
              </a:ext>
            </a:extLst>
          </p:cNvPr>
          <p:cNvSpPr>
            <a:spLocks noGrp="1"/>
          </p:cNvSpPr>
          <p:nvPr>
            <p:ph idx="1"/>
          </p:nvPr>
        </p:nvSpPr>
        <p:spPr>
          <a:xfrm>
            <a:off x="1531282" y="2653990"/>
            <a:ext cx="3743246" cy="3647955"/>
          </a:xfrm>
        </p:spPr>
        <p:txBody>
          <a:bodyPr>
            <a:normAutofit fontScale="40000" lnSpcReduction="20000"/>
          </a:bodyPr>
          <a:lstStyle/>
          <a:p>
            <a:pPr marL="0" indent="0">
              <a:buNone/>
            </a:pPr>
            <a:r>
              <a:rPr lang="en-US" sz="4500" dirty="0"/>
              <a:t>Arizona</a:t>
            </a:r>
          </a:p>
          <a:p>
            <a:pPr marL="0" indent="0">
              <a:lnSpc>
                <a:spcPct val="120000"/>
              </a:lnSpc>
              <a:spcBef>
                <a:spcPts val="0"/>
              </a:spcBef>
              <a:buNone/>
            </a:pPr>
            <a:r>
              <a:rPr lang="en-US" sz="4500" dirty="0"/>
              <a:t>Arkansas</a:t>
            </a:r>
          </a:p>
          <a:p>
            <a:pPr marL="0" indent="0">
              <a:lnSpc>
                <a:spcPct val="120000"/>
              </a:lnSpc>
              <a:spcBef>
                <a:spcPts val="0"/>
              </a:spcBef>
              <a:buNone/>
            </a:pPr>
            <a:r>
              <a:rPr lang="en-US" sz="4500" dirty="0"/>
              <a:t>California</a:t>
            </a:r>
          </a:p>
          <a:p>
            <a:pPr marL="0" indent="0">
              <a:lnSpc>
                <a:spcPct val="120000"/>
              </a:lnSpc>
              <a:spcBef>
                <a:spcPts val="0"/>
              </a:spcBef>
              <a:buNone/>
            </a:pPr>
            <a:r>
              <a:rPr lang="en-US" sz="4500" dirty="0"/>
              <a:t>Connecticut</a:t>
            </a:r>
          </a:p>
          <a:p>
            <a:pPr marL="0" indent="0">
              <a:lnSpc>
                <a:spcPct val="120000"/>
              </a:lnSpc>
              <a:spcBef>
                <a:spcPts val="0"/>
              </a:spcBef>
              <a:buNone/>
            </a:pPr>
            <a:r>
              <a:rPr lang="en-US" sz="4500" dirty="0"/>
              <a:t>District of Columbia</a:t>
            </a:r>
          </a:p>
          <a:p>
            <a:pPr marL="0" indent="0">
              <a:lnSpc>
                <a:spcPct val="120000"/>
              </a:lnSpc>
              <a:spcBef>
                <a:spcPts val="0"/>
              </a:spcBef>
              <a:buNone/>
            </a:pPr>
            <a:r>
              <a:rPr lang="en-US" sz="4500" dirty="0"/>
              <a:t>Florida</a:t>
            </a:r>
          </a:p>
          <a:p>
            <a:pPr marL="0" indent="0">
              <a:lnSpc>
                <a:spcPct val="120000"/>
              </a:lnSpc>
              <a:spcBef>
                <a:spcPts val="0"/>
              </a:spcBef>
              <a:buNone/>
            </a:pPr>
            <a:r>
              <a:rPr lang="en-US" sz="4500" dirty="0"/>
              <a:t>Hawaii</a:t>
            </a:r>
          </a:p>
          <a:p>
            <a:pPr marL="0" indent="0">
              <a:lnSpc>
                <a:spcPct val="120000"/>
              </a:lnSpc>
              <a:spcBef>
                <a:spcPts val="0"/>
              </a:spcBef>
              <a:buNone/>
            </a:pPr>
            <a:r>
              <a:rPr lang="en-US" sz="4500" dirty="0"/>
              <a:t>Idaho</a:t>
            </a:r>
          </a:p>
          <a:p>
            <a:pPr marL="0" indent="0">
              <a:lnSpc>
                <a:spcPct val="120000"/>
              </a:lnSpc>
              <a:spcBef>
                <a:spcPts val="0"/>
              </a:spcBef>
              <a:buNone/>
            </a:pPr>
            <a:r>
              <a:rPr lang="en-US" sz="4500" dirty="0"/>
              <a:t>Illinois</a:t>
            </a:r>
          </a:p>
          <a:p>
            <a:pPr marL="0" indent="0">
              <a:lnSpc>
                <a:spcPct val="120000"/>
              </a:lnSpc>
              <a:spcBef>
                <a:spcPts val="0"/>
              </a:spcBef>
              <a:buNone/>
            </a:pPr>
            <a:r>
              <a:rPr lang="en-US" sz="4500" dirty="0"/>
              <a:t>Indiana</a:t>
            </a:r>
          </a:p>
          <a:p>
            <a:pPr marL="0" indent="0">
              <a:lnSpc>
                <a:spcPct val="120000"/>
              </a:lnSpc>
              <a:spcBef>
                <a:spcPts val="0"/>
              </a:spcBef>
              <a:buNone/>
            </a:pPr>
            <a:r>
              <a:rPr lang="en-US" sz="4500" dirty="0"/>
              <a:t>Massachusetts</a:t>
            </a:r>
          </a:p>
          <a:p>
            <a:pPr marL="0" indent="0">
              <a:lnSpc>
                <a:spcPct val="120000"/>
              </a:lnSpc>
              <a:spcBef>
                <a:spcPts val="0"/>
              </a:spcBef>
              <a:buNone/>
            </a:pPr>
            <a:r>
              <a:rPr lang="en-US" sz="4500" dirty="0"/>
              <a:t>Mississippi</a:t>
            </a:r>
          </a:p>
          <a:p>
            <a:pPr marL="0" indent="0">
              <a:lnSpc>
                <a:spcPct val="120000"/>
              </a:lnSpc>
              <a:spcBef>
                <a:spcPts val="0"/>
              </a:spcBef>
              <a:buNone/>
            </a:pPr>
            <a:r>
              <a:rPr lang="en-US" sz="4800" dirty="0"/>
              <a:t>Maine </a:t>
            </a:r>
            <a:endParaRPr lang="en-US" sz="4500" dirty="0"/>
          </a:p>
          <a:p>
            <a:pPr marL="0" indent="0">
              <a:lnSpc>
                <a:spcPct val="120000"/>
              </a:lnSpc>
              <a:spcBef>
                <a:spcPts val="0"/>
              </a:spcBef>
              <a:buNone/>
            </a:pPr>
            <a:endParaRPr lang="en-US" sz="4500" dirty="0"/>
          </a:p>
          <a:p>
            <a:pPr marL="463550" indent="-463550"/>
            <a:endParaRPr lang="en-US" sz="2800" dirty="0"/>
          </a:p>
        </p:txBody>
      </p:sp>
      <p:sp>
        <p:nvSpPr>
          <p:cNvPr id="4" name="Slide Number Placeholder 3">
            <a:extLst>
              <a:ext uri="{FF2B5EF4-FFF2-40B4-BE49-F238E27FC236}">
                <a16:creationId xmlns:a16="http://schemas.microsoft.com/office/drawing/2014/main" id="{862F4506-E3C4-42FA-B630-494FAAEB9404}"/>
              </a:ext>
            </a:extLst>
          </p:cNvPr>
          <p:cNvSpPr>
            <a:spLocks noGrp="1"/>
          </p:cNvSpPr>
          <p:nvPr>
            <p:ph type="sldNum" sz="quarter" idx="12"/>
          </p:nvPr>
        </p:nvSpPr>
        <p:spPr>
          <a:xfrm>
            <a:off x="11241057" y="6060111"/>
            <a:ext cx="205661" cy="241835"/>
          </a:xfrm>
        </p:spPr>
        <p:txBody>
          <a:bodyPr/>
          <a:lstStyle/>
          <a:p>
            <a:fld id="{E31375A4-56A4-47D6-9801-1991572033F7}" type="slidenum">
              <a:rPr lang="en-US" smtClean="0"/>
              <a:pPr/>
              <a:t>7</a:t>
            </a:fld>
            <a:endParaRPr lang="en-US" dirty="0"/>
          </a:p>
        </p:txBody>
      </p:sp>
      <p:sp>
        <p:nvSpPr>
          <p:cNvPr id="6" name="TextBox 5">
            <a:extLst>
              <a:ext uri="{FF2B5EF4-FFF2-40B4-BE49-F238E27FC236}">
                <a16:creationId xmlns:a16="http://schemas.microsoft.com/office/drawing/2014/main" id="{15B0A10E-CDE9-4F8A-97F5-39CD60E12BE5}"/>
              </a:ext>
            </a:extLst>
          </p:cNvPr>
          <p:cNvSpPr txBox="1"/>
          <p:nvPr/>
        </p:nvSpPr>
        <p:spPr>
          <a:xfrm>
            <a:off x="6917474" y="2709746"/>
            <a:ext cx="4103649" cy="3416320"/>
          </a:xfrm>
          <a:prstGeom prst="rect">
            <a:avLst/>
          </a:prstGeom>
          <a:noFill/>
        </p:spPr>
        <p:txBody>
          <a:bodyPr wrap="square" rtlCol="0">
            <a:spAutoFit/>
          </a:bodyPr>
          <a:lstStyle/>
          <a:p>
            <a:pPr marL="463550" indent="-463550"/>
            <a:r>
              <a:rPr lang="en-US" sz="1800" dirty="0"/>
              <a:t>Montana</a:t>
            </a:r>
          </a:p>
          <a:p>
            <a:pPr marL="463550" indent="-463550"/>
            <a:r>
              <a:rPr lang="en-US" sz="1800" dirty="0"/>
              <a:t>Nebraska</a:t>
            </a:r>
          </a:p>
          <a:p>
            <a:pPr marL="463550" indent="-463550"/>
            <a:r>
              <a:rPr lang="en-US" sz="1800" dirty="0"/>
              <a:t>Nevada</a:t>
            </a:r>
          </a:p>
          <a:p>
            <a:pPr marL="463550" indent="-463550"/>
            <a:r>
              <a:rPr lang="en-US" sz="1800" dirty="0"/>
              <a:t>New Jersey</a:t>
            </a:r>
          </a:p>
          <a:p>
            <a:pPr marL="463550" indent="-463550"/>
            <a:r>
              <a:rPr lang="en-US" sz="1800" dirty="0"/>
              <a:t>New Mexico</a:t>
            </a:r>
          </a:p>
          <a:p>
            <a:pPr marL="463550" indent="-463550"/>
            <a:r>
              <a:rPr lang="en-US" sz="1800" dirty="0"/>
              <a:t>North Carolina</a:t>
            </a:r>
          </a:p>
          <a:p>
            <a:pPr marL="463550" indent="-463550"/>
            <a:r>
              <a:rPr lang="en-US" sz="1800" dirty="0"/>
              <a:t>Ohio* </a:t>
            </a:r>
            <a:r>
              <a:rPr lang="en-US" sz="1200" dirty="0"/>
              <a:t>(required by most banks, not by statute)</a:t>
            </a:r>
          </a:p>
          <a:p>
            <a:pPr marL="463550" indent="-463550"/>
            <a:r>
              <a:rPr lang="en-US" sz="1800" dirty="0"/>
              <a:t>Oregon</a:t>
            </a:r>
          </a:p>
          <a:p>
            <a:pPr marL="463550" indent="-463550"/>
            <a:r>
              <a:rPr lang="en-US" sz="1800" dirty="0"/>
              <a:t>Tennessee</a:t>
            </a:r>
          </a:p>
          <a:p>
            <a:pPr marL="463550" indent="-463550"/>
            <a:r>
              <a:rPr lang="en-US" sz="1800" dirty="0"/>
              <a:t>Texas</a:t>
            </a:r>
          </a:p>
          <a:p>
            <a:pPr marL="463550" indent="-463550"/>
            <a:r>
              <a:rPr lang="en-US" sz="1800" dirty="0"/>
              <a:t>Utah</a:t>
            </a:r>
          </a:p>
          <a:p>
            <a:pPr marL="463550" indent="-463550"/>
            <a:r>
              <a:rPr lang="en-US" sz="1800" dirty="0"/>
              <a:t>Vermont</a:t>
            </a:r>
            <a:endParaRPr lang="en-US" dirty="0"/>
          </a:p>
        </p:txBody>
      </p:sp>
      <p:sp>
        <p:nvSpPr>
          <p:cNvPr id="7" name="TextBox 6">
            <a:extLst>
              <a:ext uri="{FF2B5EF4-FFF2-40B4-BE49-F238E27FC236}">
                <a16:creationId xmlns:a16="http://schemas.microsoft.com/office/drawing/2014/main" id="{83D5B4F5-A142-47B1-9C80-21277459576A}"/>
              </a:ext>
            </a:extLst>
          </p:cNvPr>
          <p:cNvSpPr txBox="1"/>
          <p:nvPr/>
        </p:nvSpPr>
        <p:spPr>
          <a:xfrm>
            <a:off x="1531281" y="1119019"/>
            <a:ext cx="8147978" cy="1384995"/>
          </a:xfrm>
          <a:prstGeom prst="rect">
            <a:avLst/>
          </a:prstGeom>
          <a:noFill/>
        </p:spPr>
        <p:txBody>
          <a:bodyPr wrap="square" rtlCol="0">
            <a:spAutoFit/>
          </a:bodyPr>
          <a:lstStyle/>
          <a:p>
            <a:r>
              <a:rPr lang="en-US" sz="2800" dirty="0">
                <a:cs typeface="Arial" panose="020B0604020202020204" pitchFamily="34" charset="0"/>
              </a:rPr>
              <a:t>25 states require one or more members/managers be disclosed in the organizational or subsequently filed documents</a:t>
            </a:r>
          </a:p>
        </p:txBody>
      </p:sp>
    </p:spTree>
    <p:extLst>
      <p:ext uri="{BB962C8B-B14F-4D97-AF65-F5344CB8AC3E}">
        <p14:creationId xmlns:p14="http://schemas.microsoft.com/office/powerpoint/2010/main" val="23381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BD10-9E81-4396-B144-7E47FD1D5E15}"/>
              </a:ext>
            </a:extLst>
          </p:cNvPr>
          <p:cNvSpPr>
            <a:spLocks noGrp="1"/>
          </p:cNvSpPr>
          <p:nvPr>
            <p:ph type="title"/>
          </p:nvPr>
        </p:nvSpPr>
        <p:spPr>
          <a:xfrm>
            <a:off x="1035698" y="387480"/>
            <a:ext cx="10730698" cy="1295400"/>
          </a:xfrm>
        </p:spPr>
        <p:txBody>
          <a:bodyPr/>
          <a:lstStyle/>
          <a:p>
            <a:r>
              <a:rPr lang="en-US" dirty="0"/>
              <a:t>Consequences of Noncompliance</a:t>
            </a:r>
          </a:p>
        </p:txBody>
      </p:sp>
      <p:sp>
        <p:nvSpPr>
          <p:cNvPr id="3" name="Content Placeholder 2">
            <a:extLst>
              <a:ext uri="{FF2B5EF4-FFF2-40B4-BE49-F238E27FC236}">
                <a16:creationId xmlns:a16="http://schemas.microsoft.com/office/drawing/2014/main" id="{5098834A-38C6-432D-B3E3-4E93EF3F5BF5}"/>
              </a:ext>
            </a:extLst>
          </p:cNvPr>
          <p:cNvSpPr>
            <a:spLocks noGrp="1"/>
          </p:cNvSpPr>
          <p:nvPr>
            <p:ph idx="1"/>
          </p:nvPr>
        </p:nvSpPr>
        <p:spPr>
          <a:xfrm>
            <a:off x="1260088" y="1987419"/>
            <a:ext cx="10093712" cy="4483101"/>
          </a:xfrm>
        </p:spPr>
        <p:txBody>
          <a:bodyPr>
            <a:normAutofit/>
          </a:bodyPr>
          <a:lstStyle/>
          <a:p>
            <a:r>
              <a:rPr lang="en-US" dirty="0"/>
              <a:t>See handout</a:t>
            </a:r>
          </a:p>
          <a:p>
            <a:r>
              <a:rPr lang="en-US" dirty="0"/>
              <a:t>Filing Fees &amp; Late Charges/Penalties (usually limited to foreign LLCs)</a:t>
            </a:r>
          </a:p>
          <a:p>
            <a:pPr lvl="1"/>
            <a:r>
              <a:rPr lang="en-US" dirty="0"/>
              <a:t>All States except PA</a:t>
            </a:r>
          </a:p>
          <a:p>
            <a:r>
              <a:rPr lang="en-US" dirty="0"/>
              <a:t>Cannot Maintain A Legal Action (but may defend a legal action)</a:t>
            </a:r>
          </a:p>
          <a:p>
            <a:pPr lvl="1"/>
            <a:r>
              <a:rPr lang="en-US" dirty="0"/>
              <a:t>All States</a:t>
            </a:r>
          </a:p>
          <a:p>
            <a:r>
              <a:rPr lang="en-US" dirty="0"/>
              <a:t>Attorney General Can Enjoin from Conducting Business</a:t>
            </a:r>
          </a:p>
          <a:p>
            <a:pPr lvl="1"/>
            <a:r>
              <a:rPr lang="en-US" dirty="0"/>
              <a:t>Only AL, AZ, CA, CO, CT, DE, ID, NY, OK, RI, VT</a:t>
            </a:r>
          </a:p>
          <a:p>
            <a:r>
              <a:rPr lang="en-US" dirty="0"/>
              <a:t>Civil Fines and/or Criminal Liability for Owners/Agents/Members</a:t>
            </a:r>
          </a:p>
          <a:p>
            <a:pPr lvl="1"/>
            <a:r>
              <a:rPr lang="en-US" dirty="0"/>
              <a:t>Only CA, DE, LA, MD, ND, OH, OK, UT, VT</a:t>
            </a:r>
          </a:p>
          <a:p>
            <a:endParaRPr lang="en-US" dirty="0"/>
          </a:p>
        </p:txBody>
      </p:sp>
      <p:sp>
        <p:nvSpPr>
          <p:cNvPr id="4" name="Slide Number Placeholder 3">
            <a:extLst>
              <a:ext uri="{FF2B5EF4-FFF2-40B4-BE49-F238E27FC236}">
                <a16:creationId xmlns:a16="http://schemas.microsoft.com/office/drawing/2014/main" id="{2FDA2CB4-2E1E-472F-A159-43DCBD83CB6D}"/>
              </a:ext>
            </a:extLst>
          </p:cNvPr>
          <p:cNvSpPr>
            <a:spLocks noGrp="1"/>
          </p:cNvSpPr>
          <p:nvPr>
            <p:ph type="sldNum" sz="quarter" idx="12"/>
          </p:nvPr>
        </p:nvSpPr>
        <p:spPr/>
        <p:txBody>
          <a:bodyPr/>
          <a:lstStyle/>
          <a:p>
            <a:fld id="{E31375A4-56A4-47D6-9801-1991572033F7}" type="slidenum">
              <a:rPr lang="en-US" smtClean="0"/>
              <a:pPr/>
              <a:t>8</a:t>
            </a:fld>
            <a:endParaRPr lang="en-US" dirty="0"/>
          </a:p>
        </p:txBody>
      </p:sp>
    </p:spTree>
    <p:extLst>
      <p:ext uri="{BB962C8B-B14F-4D97-AF65-F5344CB8AC3E}">
        <p14:creationId xmlns:p14="http://schemas.microsoft.com/office/powerpoint/2010/main" val="137559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C788-8685-4F40-BBF2-72D851B256A4}"/>
              </a:ext>
            </a:extLst>
          </p:cNvPr>
          <p:cNvSpPr>
            <a:spLocks noGrp="1"/>
          </p:cNvSpPr>
          <p:nvPr>
            <p:ph type="title"/>
          </p:nvPr>
        </p:nvSpPr>
        <p:spPr>
          <a:xfrm>
            <a:off x="1326995" y="381000"/>
            <a:ext cx="10026805" cy="1295400"/>
          </a:xfrm>
        </p:spPr>
        <p:txBody>
          <a:bodyPr/>
          <a:lstStyle/>
          <a:p>
            <a:r>
              <a:rPr lang="en-US" dirty="0"/>
              <a:t>Illinois</a:t>
            </a:r>
          </a:p>
        </p:txBody>
      </p:sp>
      <p:sp>
        <p:nvSpPr>
          <p:cNvPr id="3" name="Content Placeholder 2">
            <a:extLst>
              <a:ext uri="{FF2B5EF4-FFF2-40B4-BE49-F238E27FC236}">
                <a16:creationId xmlns:a16="http://schemas.microsoft.com/office/drawing/2014/main" id="{B2993241-F1C5-416F-9503-27D9058A344D}"/>
              </a:ext>
            </a:extLst>
          </p:cNvPr>
          <p:cNvSpPr>
            <a:spLocks noGrp="1"/>
          </p:cNvSpPr>
          <p:nvPr>
            <p:ph idx="1"/>
          </p:nvPr>
        </p:nvSpPr>
        <p:spPr>
          <a:xfrm>
            <a:off x="669073" y="1987419"/>
            <a:ext cx="10684727" cy="4483101"/>
          </a:xfrm>
        </p:spPr>
        <p:txBody>
          <a:bodyPr>
            <a:normAutofit/>
          </a:bodyPr>
          <a:lstStyle/>
          <a:p>
            <a:r>
              <a:rPr lang="en-US" dirty="0"/>
              <a:t>Disclosure of all managers and all members have the authority of a manager for both domestic and foreign LLCs</a:t>
            </a:r>
          </a:p>
          <a:p>
            <a:pPr lvl="1"/>
            <a:r>
              <a:rPr lang="en-US" dirty="0"/>
              <a:t>Domestic creation form, </a:t>
            </a:r>
            <a:r>
              <a:rPr lang="en-US" dirty="0">
                <a:hlinkClick r:id="rId2"/>
              </a:rPr>
              <a:t>https://www.ilsos.gov/publications/pdf_publications/llc55s.pdf</a:t>
            </a:r>
            <a:r>
              <a:rPr lang="en-US" dirty="0"/>
              <a:t> </a:t>
            </a:r>
          </a:p>
          <a:p>
            <a:pPr lvl="1"/>
            <a:r>
              <a:rPr lang="en-US" dirty="0"/>
              <a:t>Foreign LLC registration form, </a:t>
            </a:r>
            <a:r>
              <a:rPr lang="en-US" dirty="0">
                <a:hlinkClick r:id="rId3"/>
              </a:rPr>
              <a:t>https://www.ilsos.gov/publications/pdf_publications/llc455.pdf</a:t>
            </a:r>
            <a:endParaRPr lang="en-US" dirty="0"/>
          </a:p>
          <a:p>
            <a:r>
              <a:rPr lang="en-US" dirty="0"/>
              <a:t>Managers/members disclosed publicly online (see handout)</a:t>
            </a:r>
          </a:p>
          <a:p>
            <a:r>
              <a:rPr lang="en-US" dirty="0"/>
              <a:t>Enforcement</a:t>
            </a:r>
          </a:p>
          <a:p>
            <a:pPr lvl="1"/>
            <a:r>
              <a:rPr lang="en-US" dirty="0"/>
              <a:t>Adoption of administrative rules is authorized by the LLC act and have been promulgated, </a:t>
            </a:r>
            <a:r>
              <a:rPr lang="en-US" dirty="0">
                <a:hlinkClick r:id="rId4"/>
              </a:rPr>
              <a:t>https://www.ilga.gov/commission/jcar/admincode/014/01400178sections.html</a:t>
            </a:r>
            <a:endParaRPr lang="en-US" dirty="0"/>
          </a:p>
          <a:p>
            <a:pPr lvl="1"/>
            <a:r>
              <a:rPr lang="en-US" dirty="0"/>
              <a:t>Illinois Secretary of State does not have an active enforcement program HOWEVER upon notice that a foreign entity is operating in the state without proper registration/authorization they will write to the entity and advise of the legal requirements for registration/authorization    </a:t>
            </a:r>
          </a:p>
          <a:p>
            <a:endParaRPr lang="en-US" dirty="0"/>
          </a:p>
        </p:txBody>
      </p:sp>
      <p:sp>
        <p:nvSpPr>
          <p:cNvPr id="4" name="Slide Number Placeholder 3">
            <a:extLst>
              <a:ext uri="{FF2B5EF4-FFF2-40B4-BE49-F238E27FC236}">
                <a16:creationId xmlns:a16="http://schemas.microsoft.com/office/drawing/2014/main" id="{25B2CC23-EDD6-49B9-A7D6-7909F45D5FCE}"/>
              </a:ext>
            </a:extLst>
          </p:cNvPr>
          <p:cNvSpPr>
            <a:spLocks noGrp="1"/>
          </p:cNvSpPr>
          <p:nvPr>
            <p:ph type="sldNum" sz="quarter" idx="12"/>
          </p:nvPr>
        </p:nvSpPr>
        <p:spPr/>
        <p:txBody>
          <a:bodyPr/>
          <a:lstStyle/>
          <a:p>
            <a:fld id="{E31375A4-56A4-47D6-9801-1991572033F7}" type="slidenum">
              <a:rPr lang="en-US" smtClean="0"/>
              <a:pPr/>
              <a:t>9</a:t>
            </a:fld>
            <a:endParaRPr lang="en-US" dirty="0"/>
          </a:p>
        </p:txBody>
      </p:sp>
    </p:spTree>
    <p:extLst>
      <p:ext uri="{BB962C8B-B14F-4D97-AF65-F5344CB8AC3E}">
        <p14:creationId xmlns:p14="http://schemas.microsoft.com/office/powerpoint/2010/main" val="9737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58CE74E2-616B-447D-963B-87527DA5909A}" vid="{49D84436-E293-416F-BC4D-7976A1E115A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1980</TotalTime>
  <Words>1230</Words>
  <Application>Microsoft Office PowerPoint</Application>
  <PresentationFormat>Widescreen</PresentationFormat>
  <Paragraphs>123</Paragraphs>
  <Slides>13</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Wireframe Building 16x9</vt:lpstr>
      <vt:lpstr>Worksheet</vt:lpstr>
      <vt:lpstr>Misclassification Task Force   DFI Registration Work Group   October 11, 2021</vt:lpstr>
      <vt:lpstr>Scope of the problem</vt:lpstr>
      <vt:lpstr>Scope of the problem (cont’d)</vt:lpstr>
      <vt:lpstr>Scope of the problem (cont’d)</vt:lpstr>
      <vt:lpstr>Examination of Other states</vt:lpstr>
      <vt:lpstr>Ownership</vt:lpstr>
      <vt:lpstr>Ownership (cont’d)</vt:lpstr>
      <vt:lpstr>Consequences of Noncompliance</vt:lpstr>
      <vt:lpstr>Illinois</vt:lpstr>
      <vt:lpstr>Iowa</vt:lpstr>
      <vt:lpstr>Survey Responses</vt:lpstr>
      <vt:lpstr>Survey Responses (cont’d)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Lowest Responsible Bidder for your Construction Projects</dc:title>
  <dc:creator>Cindy Buchko</dc:creator>
  <cp:lastModifiedBy>Cindy Buchko</cp:lastModifiedBy>
  <cp:revision>171</cp:revision>
  <cp:lastPrinted>2021-10-11T13:17:49Z</cp:lastPrinted>
  <dcterms:created xsi:type="dcterms:W3CDTF">2020-09-21T20:04:16Z</dcterms:created>
  <dcterms:modified xsi:type="dcterms:W3CDTF">2021-10-11T13:23:49Z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