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2"/>
    <p:sldMasterId id="2147483662" r:id="rId3"/>
    <p:sldMasterId id="2147483666" r:id="rId4"/>
    <p:sldMasterId id="2147483668" r:id="rId5"/>
    <p:sldMasterId id="2147483670" r:id="rId6"/>
    <p:sldMasterId id="2147483664" r:id="rId7"/>
  </p:sldMasterIdLst>
  <p:notesMasterIdLst>
    <p:notesMasterId r:id="rId28"/>
  </p:notesMasterIdLst>
  <p:handoutMasterIdLst>
    <p:handoutMasterId r:id="rId29"/>
  </p:handoutMasterIdLst>
  <p:sldIdLst>
    <p:sldId id="257" r:id="rId8"/>
    <p:sldId id="274" r:id="rId9"/>
    <p:sldId id="387" r:id="rId10"/>
    <p:sldId id="297" r:id="rId11"/>
    <p:sldId id="388" r:id="rId12"/>
    <p:sldId id="389" r:id="rId13"/>
    <p:sldId id="393" r:id="rId14"/>
    <p:sldId id="396" r:id="rId15"/>
    <p:sldId id="397" r:id="rId16"/>
    <p:sldId id="398" r:id="rId17"/>
    <p:sldId id="399" r:id="rId18"/>
    <p:sldId id="400" r:id="rId19"/>
    <p:sldId id="401" r:id="rId20"/>
    <p:sldId id="402" r:id="rId21"/>
    <p:sldId id="403" r:id="rId22"/>
    <p:sldId id="404" r:id="rId23"/>
    <p:sldId id="405" r:id="rId24"/>
    <p:sldId id="406" r:id="rId25"/>
    <p:sldId id="273" r:id="rId26"/>
    <p:sldId id="277" r:id="rId27"/>
  </p:sldIdLst>
  <p:sldSz cx="12192000" cy="6858000"/>
  <p:notesSz cx="6858000" cy="9144000"/>
  <p:embeddedFontLst>
    <p:embeddedFont>
      <p:font typeface="Century Gothic" panose="020B050202020202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Raleway" pitchFamily="2"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3"/>
    <a:srgbClr val="FCD3A5"/>
    <a:srgbClr val="99AFC1"/>
    <a:srgbClr val="F8FBFC"/>
    <a:srgbClr val="FFFFFF"/>
    <a:srgbClr val="F7921E"/>
    <a:srgbClr val="DBE2E9"/>
    <a:srgbClr val="FDE5CB"/>
    <a:srgbClr val="CDD7E1"/>
    <a:srgbClr val="B3C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5" autoAdjust="0"/>
    <p:restoredTop sz="72662" autoAdjust="0"/>
  </p:normalViewPr>
  <p:slideViewPr>
    <p:cSldViewPr>
      <p:cViewPr varScale="1">
        <p:scale>
          <a:sx n="51" d="100"/>
          <a:sy n="51" d="100"/>
        </p:scale>
        <p:origin x="540" y="72"/>
      </p:cViewPr>
      <p:guideLst>
        <p:guide orient="horz" pos="2160"/>
        <p:guide pos="3840"/>
      </p:guideLst>
    </p:cSldViewPr>
  </p:slideViewPr>
  <p:notesTextViewPr>
    <p:cViewPr>
      <p:scale>
        <a:sx n="3" d="2"/>
        <a:sy n="3" d="2"/>
      </p:scale>
      <p:origin x="0" y="0"/>
    </p:cViewPr>
  </p:notesTextViewPr>
  <p:notesViewPr>
    <p:cSldViewPr>
      <p:cViewPr varScale="1">
        <p:scale>
          <a:sx n="81" d="100"/>
          <a:sy n="81" d="100"/>
        </p:scale>
        <p:origin x="205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AF0341-F57F-4A2C-969F-6B334517B6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a:extLst>
              <a:ext uri="{FF2B5EF4-FFF2-40B4-BE49-F238E27FC236}">
                <a16:creationId xmlns:a16="http://schemas.microsoft.com/office/drawing/2014/main" id="{79A26D65-A517-4CBA-8B3D-8539FEADC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EE3EA1-B456-4050-B98D-B308BD9FA300}" type="datetimeFigureOut">
              <a:rPr lang="en-US" smtClean="0">
                <a:latin typeface="Open Sans" panose="020B0606030504020204" pitchFamily="34" charset="0"/>
              </a:rPr>
              <a:t>12/16/2021</a:t>
            </a:fld>
            <a:endParaRPr lang="en-US" dirty="0">
              <a:latin typeface="Open Sans" panose="020B0606030504020204" pitchFamily="34" charset="0"/>
            </a:endParaRPr>
          </a:p>
        </p:txBody>
      </p:sp>
      <p:sp>
        <p:nvSpPr>
          <p:cNvPr id="4" name="Footer Placeholder 3">
            <a:extLst>
              <a:ext uri="{FF2B5EF4-FFF2-40B4-BE49-F238E27FC236}">
                <a16:creationId xmlns:a16="http://schemas.microsoft.com/office/drawing/2014/main" id="{C57F7980-20BF-4341-91C4-69DC47AB0F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a:extLst>
              <a:ext uri="{FF2B5EF4-FFF2-40B4-BE49-F238E27FC236}">
                <a16:creationId xmlns:a16="http://schemas.microsoft.com/office/drawing/2014/main" id="{E87E0082-9266-4860-987E-E632DDF9EF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35A802-C976-40A6-8B4B-26B29BA5A8A7}"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2039686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en Sans" panose="020B0606030504020204" pitchFamily="34" charset="0"/>
              </a:defRPr>
            </a:lvl1pPr>
          </a:lstStyle>
          <a:p>
            <a:fld id="{5A89C07B-4F37-485B-8303-F16C00A6A319}" type="datetimeFigureOut">
              <a:rPr lang="en-US" smtClean="0"/>
              <a:pPr/>
              <a:t>12/16/2021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C57B0DD1-2118-4507-8E45-07AB7E0B9763}" type="slidenum">
              <a:rPr lang="en-US" smtClean="0"/>
              <a:pPr/>
              <a:t>‹#›</a:t>
            </a:fld>
            <a:endParaRPr lang="en-US" dirty="0"/>
          </a:p>
        </p:txBody>
      </p:sp>
    </p:spTree>
    <p:extLst>
      <p:ext uri="{BB962C8B-B14F-4D97-AF65-F5344CB8AC3E}">
        <p14:creationId xmlns:p14="http://schemas.microsoft.com/office/powerpoint/2010/main" val="15093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legis.wisconsin.gov/document/statutes/ch.%2064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2</a:t>
            </a:fld>
            <a:endParaRPr lang="en-US" dirty="0"/>
          </a:p>
        </p:txBody>
      </p:sp>
    </p:spTree>
    <p:extLst>
      <p:ext uri="{BB962C8B-B14F-4D97-AF65-F5344CB8AC3E}">
        <p14:creationId xmlns:p14="http://schemas.microsoft.com/office/powerpoint/2010/main" val="246696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Compare:  Records retention law (“Records Disposal Authority).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panose="020B0606030504020204" pitchFamily="34" charset="0"/>
                <a:ea typeface="+mn-ea"/>
                <a:cs typeface="+mn-cs"/>
              </a:rPr>
              <a:t>“The public records law addresses the duty to disclose records; it does not address the duty to retain records.”</a:t>
            </a:r>
            <a:br>
              <a:rPr lang="en-US" sz="1200" kern="1200" dirty="0">
                <a:solidFill>
                  <a:schemeClr val="tx1"/>
                </a:solidFill>
                <a:effectLst/>
                <a:latin typeface="Open Sans" panose="020B0606030504020204" pitchFamily="34" charset="0"/>
                <a:ea typeface="+mn-ea"/>
                <a:cs typeface="+mn-cs"/>
              </a:rPr>
            </a:br>
            <a:r>
              <a:rPr lang="en-US" sz="1200" u="sng" kern="1200" dirty="0">
                <a:solidFill>
                  <a:schemeClr val="tx1"/>
                </a:solidFill>
                <a:effectLst/>
                <a:latin typeface="Open Sans" panose="020B0606030504020204" pitchFamily="34" charset="0"/>
                <a:ea typeface="+mn-ea"/>
                <a:cs typeface="+mn-cs"/>
              </a:rPr>
              <a:t>State ex rel. Gehl v. Connors</a:t>
            </a:r>
            <a:r>
              <a:rPr lang="en-US" sz="1200" kern="1200" dirty="0">
                <a:solidFill>
                  <a:schemeClr val="tx1"/>
                </a:solidFill>
                <a:effectLst/>
                <a:latin typeface="Open Sans" panose="020B0606030504020204" pitchFamily="34" charset="0"/>
                <a:ea typeface="+mn-ea"/>
                <a:cs typeface="+mn-cs"/>
              </a:rPr>
              <a:t>, 2007 WI App 238, ¶ 15, 306 Wis. 2d 247, 257, 742 N.W.2d 530, 535.</a:t>
            </a:r>
          </a:p>
          <a:p>
            <a:pPr>
              <a:defRPr/>
            </a:pPr>
            <a:endParaRPr lang="en-US" dirty="0"/>
          </a:p>
          <a:p>
            <a:pPr>
              <a:defRPr/>
            </a:pPr>
            <a:r>
              <a:rPr lang="en-US" dirty="0"/>
              <a:t> </a:t>
            </a:r>
          </a:p>
          <a:p>
            <a:pPr>
              <a:defRPr/>
            </a:pPr>
            <a:r>
              <a:rPr lang="en-US" dirty="0"/>
              <a:t>“State Agency” means any officer, commission, board, department or bureau of state government. </a:t>
            </a:r>
            <a:endParaRPr lang="en-US" b="1" dirty="0"/>
          </a:p>
          <a:p>
            <a:pPr>
              <a:defRPr/>
            </a:pPr>
            <a:endParaRPr lang="en-US" dirty="0"/>
          </a:p>
          <a:p>
            <a:pPr>
              <a:defRPr/>
            </a:pPr>
            <a:r>
              <a:rPr lang="en-US" dirty="0"/>
              <a:t>Wis. Stat. § 16.61(2)(b):</a:t>
            </a:r>
          </a:p>
          <a:p>
            <a:pPr>
              <a:defRPr/>
            </a:pPr>
            <a:r>
              <a:rPr lang="en-US" dirty="0"/>
              <a:t>“Public records" means all books, papers, maps, photographs, films, recordings, optical discs, electronically formatted documents, or other documentary materials, regardless of physical form or characteristics</a:t>
            </a:r>
            <a:r>
              <a:rPr lang="en-US" b="1" dirty="0"/>
              <a:t>, made or received by any state agency or its officers or employees in connection with the transaction of public business</a:t>
            </a:r>
            <a:r>
              <a:rPr lang="en-US" dirty="0"/>
              <a:t>, and documents of any insurer that is liquidated or in the process of liquidation under </a:t>
            </a:r>
            <a:r>
              <a:rPr lang="en-US" dirty="0" err="1"/>
              <a:t>ch.</a:t>
            </a:r>
            <a:r>
              <a:rPr lang="en-US" dirty="0"/>
              <a:t> </a:t>
            </a:r>
            <a:r>
              <a:rPr lang="en-US" dirty="0">
                <a:hlinkClick r:id="rId3" tooltip="Statutes ch. 645"/>
              </a:rPr>
              <a:t>645</a:t>
            </a:r>
            <a:r>
              <a:rPr lang="en-US" dirty="0"/>
              <a:t>. “</a:t>
            </a:r>
            <a:r>
              <a:rPr lang="en-US" b="1" dirty="0"/>
              <a:t>Public records" does not include:</a:t>
            </a:r>
            <a:r>
              <a:rPr lang="en-US" b="1" cap="small" dirty="0"/>
              <a:t> </a:t>
            </a:r>
            <a:endParaRPr lang="en-US" b="1" dirty="0"/>
          </a:p>
          <a:p>
            <a:pPr>
              <a:defRPr/>
            </a:pPr>
            <a:r>
              <a:rPr lang="en-US" dirty="0"/>
              <a:t>1. Records and correspondence of any member of the legislature. </a:t>
            </a:r>
          </a:p>
          <a:p>
            <a:pPr>
              <a:defRPr/>
            </a:pPr>
            <a:r>
              <a:rPr lang="en-US" dirty="0"/>
              <a:t>1m. Any state document received by a state document depository library. </a:t>
            </a:r>
          </a:p>
          <a:p>
            <a:pPr>
              <a:defRPr/>
            </a:pPr>
            <a:r>
              <a:rPr lang="en-US" b="1" dirty="0"/>
              <a:t>2. Duplicate copies of materials the original copies of which are in the custody of the same state agency and which are maintained only for convenience or reference and for no other substantive purpose. </a:t>
            </a:r>
          </a:p>
          <a:p>
            <a:pPr>
              <a:defRPr/>
            </a:pPr>
            <a:r>
              <a:rPr lang="en-US" dirty="0"/>
              <a:t>3. Materials in the possession of a library or museum made or acquired solely for reference or exhibition purposes. </a:t>
            </a:r>
          </a:p>
          <a:p>
            <a:pPr>
              <a:defRPr/>
            </a:pPr>
            <a:r>
              <a:rPr lang="en-US" dirty="0"/>
              <a:t>4. Notices or invitations received by a state agency that were not solicited by the agency and that are not related to any official action taken, proposed or considered by the agency. </a:t>
            </a:r>
          </a:p>
          <a:p>
            <a:pPr>
              <a:defRPr/>
            </a:pPr>
            <a:r>
              <a:rPr lang="en-US" dirty="0"/>
              <a:t>5. Drafts, notes, preliminary computations and like materials prepared for the originator's personal use or prepared by the originator in the name of a person for whom the originator is working. </a:t>
            </a:r>
          </a:p>
          <a:p>
            <a:pPr>
              <a:defRPr/>
            </a:pPr>
            <a:r>
              <a:rPr lang="en-US" dirty="0"/>
              <a:t>6. Routing slips and envelopes. </a:t>
            </a:r>
          </a:p>
          <a:p>
            <a:endParaRPr lang="en-US" dirty="0"/>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13</a:t>
            </a:fld>
            <a:endParaRPr lang="en-US" dirty="0"/>
          </a:p>
        </p:txBody>
      </p:sp>
    </p:spTree>
    <p:extLst>
      <p:ext uri="{BB962C8B-B14F-4D97-AF65-F5344CB8AC3E}">
        <p14:creationId xmlns:p14="http://schemas.microsoft.com/office/powerpoint/2010/main" val="338713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57B0DD1-2118-4507-8E45-07AB7E0B9763}" type="slidenum">
              <a:rPr lang="en-US" smtClean="0"/>
              <a:pPr/>
              <a:t>14</a:t>
            </a:fld>
            <a:endParaRPr lang="en-US" dirty="0"/>
          </a:p>
        </p:txBody>
      </p:sp>
    </p:spTree>
    <p:extLst>
      <p:ext uri="{BB962C8B-B14F-4D97-AF65-F5344CB8AC3E}">
        <p14:creationId xmlns:p14="http://schemas.microsoft.com/office/powerpoint/2010/main" val="4247038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57B0DD1-2118-4507-8E45-07AB7E0B9763}" type="slidenum">
              <a:rPr lang="en-US" smtClean="0"/>
              <a:pPr/>
              <a:t>15</a:t>
            </a:fld>
            <a:endParaRPr lang="en-US" dirty="0"/>
          </a:p>
        </p:txBody>
      </p:sp>
    </p:spTree>
    <p:extLst>
      <p:ext uri="{BB962C8B-B14F-4D97-AF65-F5344CB8AC3E}">
        <p14:creationId xmlns:p14="http://schemas.microsoft.com/office/powerpoint/2010/main" val="360798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57B0DD1-2118-4507-8E45-07AB7E0B9763}" type="slidenum">
              <a:rPr lang="en-US" smtClean="0"/>
              <a:pPr/>
              <a:t>16</a:t>
            </a:fld>
            <a:endParaRPr lang="en-US" dirty="0"/>
          </a:p>
        </p:txBody>
      </p:sp>
    </p:spTree>
    <p:extLst>
      <p:ext uri="{BB962C8B-B14F-4D97-AF65-F5344CB8AC3E}">
        <p14:creationId xmlns:p14="http://schemas.microsoft.com/office/powerpoint/2010/main" val="3711972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Presume a response in 10 days.</a:t>
            </a:r>
          </a:p>
        </p:txBody>
      </p:sp>
      <p:sp>
        <p:nvSpPr>
          <p:cNvPr id="4" name="Slide Number Placeholder 3"/>
          <p:cNvSpPr>
            <a:spLocks noGrp="1"/>
          </p:cNvSpPr>
          <p:nvPr>
            <p:ph type="sldNum" sz="quarter" idx="5"/>
          </p:nvPr>
        </p:nvSpPr>
        <p:spPr/>
        <p:txBody>
          <a:bodyPr/>
          <a:lstStyle/>
          <a:p>
            <a:fld id="{C57B0DD1-2118-4507-8E45-07AB7E0B9763}" type="slidenum">
              <a:rPr lang="en-US" smtClean="0"/>
              <a:pPr/>
              <a:t>17</a:t>
            </a:fld>
            <a:endParaRPr lang="en-US" dirty="0"/>
          </a:p>
        </p:txBody>
      </p:sp>
    </p:spTree>
    <p:extLst>
      <p:ext uri="{BB962C8B-B14F-4D97-AF65-F5344CB8AC3E}">
        <p14:creationId xmlns:p14="http://schemas.microsoft.com/office/powerpoint/2010/main" val="12244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Presume a response in 10 days.</a:t>
            </a:r>
          </a:p>
        </p:txBody>
      </p:sp>
      <p:sp>
        <p:nvSpPr>
          <p:cNvPr id="4" name="Slide Number Placeholder 3"/>
          <p:cNvSpPr>
            <a:spLocks noGrp="1"/>
          </p:cNvSpPr>
          <p:nvPr>
            <p:ph type="sldNum" sz="quarter" idx="5"/>
          </p:nvPr>
        </p:nvSpPr>
        <p:spPr/>
        <p:txBody>
          <a:bodyPr/>
          <a:lstStyle/>
          <a:p>
            <a:fld id="{C57B0DD1-2118-4507-8E45-07AB7E0B9763}" type="slidenum">
              <a:rPr lang="en-US" smtClean="0"/>
              <a:pPr/>
              <a:t>18</a:t>
            </a:fld>
            <a:endParaRPr lang="en-US" dirty="0"/>
          </a:p>
        </p:txBody>
      </p:sp>
    </p:spTree>
    <p:extLst>
      <p:ext uri="{BB962C8B-B14F-4D97-AF65-F5344CB8AC3E}">
        <p14:creationId xmlns:p14="http://schemas.microsoft.com/office/powerpoint/2010/main" val="364719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19</a:t>
            </a:fld>
            <a:endParaRPr lang="en-US" dirty="0"/>
          </a:p>
        </p:txBody>
      </p:sp>
    </p:spTree>
    <p:extLst>
      <p:ext uri="{BB962C8B-B14F-4D97-AF65-F5344CB8AC3E}">
        <p14:creationId xmlns:p14="http://schemas.microsoft.com/office/powerpoint/2010/main" val="409225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4</a:t>
            </a:fld>
            <a:endParaRPr lang="en-US" dirty="0"/>
          </a:p>
        </p:txBody>
      </p:sp>
    </p:spTree>
    <p:extLst>
      <p:ext uri="{BB962C8B-B14F-4D97-AF65-F5344CB8AC3E}">
        <p14:creationId xmlns:p14="http://schemas.microsoft.com/office/powerpoint/2010/main" val="5010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5</a:t>
            </a:fld>
            <a:endParaRPr lang="en-US" dirty="0"/>
          </a:p>
        </p:txBody>
      </p:sp>
    </p:spTree>
    <p:extLst>
      <p:ext uri="{BB962C8B-B14F-4D97-AF65-F5344CB8AC3E}">
        <p14:creationId xmlns:p14="http://schemas.microsoft.com/office/powerpoint/2010/main" val="128391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Created by EO, includes purely advisory bodies.  Wis. Stat. 19.82</a:t>
            </a:r>
          </a:p>
          <a:p>
            <a:endParaRPr lang="en-US" altLang="en-US" dirty="0">
              <a:latin typeface="Arial" panose="020B0604020202020204" pitchFamily="34" charset="0"/>
            </a:endParaRPr>
          </a:p>
          <a:p>
            <a:r>
              <a:rPr lang="en-US" altLang="en-US" dirty="0">
                <a:latin typeface="Arial" panose="020B0604020202020204" pitchFamily="34" charset="0"/>
              </a:rPr>
              <a:t>Generally at least 24 hours.  DWD will provide the notice for the Council meetings.  Posted publicly.  </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6</a:t>
            </a:fld>
            <a:endParaRPr lang="en-US" dirty="0"/>
          </a:p>
        </p:txBody>
      </p:sp>
    </p:spTree>
    <p:extLst>
      <p:ext uri="{BB962C8B-B14F-4D97-AF65-F5344CB8AC3E}">
        <p14:creationId xmlns:p14="http://schemas.microsoft.com/office/powerpoint/2010/main" val="412908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Does not have to be face to face  or physical presence.  Email, discussion boards, text messaging, social media.  </a:t>
            </a:r>
          </a:p>
          <a:p>
            <a:r>
              <a:rPr lang="en-US" altLang="en-US" dirty="0">
                <a:latin typeface="Arial" panose="020B0604020202020204" pitchFamily="34" charset="0"/>
              </a:rPr>
              <a:t>small groups of members smaller than quorum, agree to act uniformly to control the body—purpose of conducting governmental business, not social or chance gathering (Walking quorum).  If half of the members show up at an event, burden to show not a meeting.</a:t>
            </a:r>
          </a:p>
          <a:p>
            <a:r>
              <a:rPr lang="en-US" altLang="en-US" dirty="0">
                <a:latin typeface="Arial" panose="020B0604020202020204" pitchFamily="34" charset="0"/>
              </a:rPr>
              <a:t>Purpose of “Conducting governmental business” includes: *Preliminary decisions; *Discussion; *Information gathering ;*Interaction among members is not required</a:t>
            </a:r>
          </a:p>
          <a:p>
            <a:r>
              <a:rPr lang="en-US" altLang="en-US" dirty="0">
                <a:latin typeface="Arial" panose="020B0604020202020204" pitchFamily="34" charset="0"/>
              </a:rPr>
              <a:t>A sufficient number to determine a body’s course of action.  WARNING: This number is not necessarily equal to a majority of the membership or to a quorum of the body.  Can be a negative quorum. </a:t>
            </a:r>
          </a:p>
          <a:p>
            <a:r>
              <a:rPr lang="en-US" altLang="en-US" dirty="0">
                <a:latin typeface="Arial" panose="020B0604020202020204" pitchFamily="34" charset="0"/>
              </a:rPr>
              <a:t>Bylaws of Council:  Sec. 5.5   “A majority of Council members, or their official designees, shall constitute a quorum for the purpose of conducting official business of the Council.” </a:t>
            </a:r>
          </a:p>
        </p:txBody>
      </p:sp>
      <p:sp>
        <p:nvSpPr>
          <p:cNvPr id="4" name="Slide Number Placeholder 3"/>
          <p:cNvSpPr>
            <a:spLocks noGrp="1"/>
          </p:cNvSpPr>
          <p:nvPr>
            <p:ph type="sldNum" sz="quarter" idx="5"/>
          </p:nvPr>
        </p:nvSpPr>
        <p:spPr/>
        <p:txBody>
          <a:bodyPr/>
          <a:lstStyle/>
          <a:p>
            <a:fld id="{C57B0DD1-2118-4507-8E45-07AB7E0B9763}" type="slidenum">
              <a:rPr lang="en-US" smtClean="0"/>
              <a:pPr/>
              <a:t>7</a:t>
            </a:fld>
            <a:endParaRPr lang="en-US" dirty="0"/>
          </a:p>
        </p:txBody>
      </p:sp>
    </p:spTree>
    <p:extLst>
      <p:ext uri="{BB962C8B-B14F-4D97-AF65-F5344CB8AC3E}">
        <p14:creationId xmlns:p14="http://schemas.microsoft.com/office/powerpoint/2010/main" val="201685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Open meetings grant access; OML does not </a:t>
            </a:r>
            <a:r>
              <a:rPr lang="en-US" altLang="en-US" b="1" dirty="0">
                <a:latin typeface="Arial" panose="020B0604020202020204" pitchFamily="34" charset="0"/>
              </a:rPr>
              <a:t>require</a:t>
            </a:r>
            <a:r>
              <a:rPr lang="en-US" altLang="en-US" dirty="0">
                <a:latin typeface="Arial" panose="020B0604020202020204" pitchFamily="34" charset="0"/>
              </a:rPr>
              <a:t> an opportunity to speak or participate.  OML </a:t>
            </a:r>
            <a:r>
              <a:rPr lang="en-US" altLang="en-US" b="1" dirty="0">
                <a:latin typeface="Arial" panose="020B0604020202020204" pitchFamily="34" charset="0"/>
              </a:rPr>
              <a:t>permits</a:t>
            </a:r>
            <a:r>
              <a:rPr lang="en-US" altLang="en-US" dirty="0">
                <a:latin typeface="Arial" panose="020B0604020202020204" pitchFamily="34" charset="0"/>
              </a:rPr>
              <a:t> a portion of the meeting to be set aside for public comments.  Not required, but if done must be on the notice.  19.83(2), 19.84(2).  May discuss information received during public comment period,  cannot take formal action (notice for later meeting).  </a:t>
            </a:r>
          </a:p>
          <a:p>
            <a:r>
              <a:rPr lang="en-US" altLang="en-US" dirty="0">
                <a:latin typeface="Arial" panose="020B0604020202020204" pitchFamily="34" charset="0"/>
              </a:rPr>
              <a:t>Allow for recording, filming, photographing by public/media.  Sec. 19.90.  Cannot interfere with the conduct of the meeting or the rights of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57B0DD1-2118-4507-8E45-07AB7E0B9763}" type="slidenum">
              <a:rPr lang="en-US" smtClean="0"/>
              <a:pPr/>
              <a:t>8</a:t>
            </a:fld>
            <a:endParaRPr lang="en-US" dirty="0"/>
          </a:p>
        </p:txBody>
      </p:sp>
    </p:spTree>
    <p:extLst>
      <p:ext uri="{BB962C8B-B14F-4D97-AF65-F5344CB8AC3E}">
        <p14:creationId xmlns:p14="http://schemas.microsoft.com/office/powerpoint/2010/main" val="3290938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Examples of statutory exemptions to open session (for advisory body, may not apply) 19.85(1):</a:t>
            </a:r>
          </a:p>
          <a:p>
            <a:r>
              <a:rPr lang="en-US" altLang="en-US" dirty="0">
                <a:latin typeface="Arial" panose="020B0604020202020204" pitchFamily="34" charset="0"/>
              </a:rPr>
              <a:t>Deliberations about quasi-judicial hearings; </a:t>
            </a:r>
          </a:p>
          <a:p>
            <a:r>
              <a:rPr lang="en-US" altLang="en-US" dirty="0">
                <a:latin typeface="Arial" panose="020B0604020202020204" pitchFamily="34" charset="0"/>
              </a:rPr>
              <a:t>Public employee discipline and employment decisions; </a:t>
            </a:r>
          </a:p>
          <a:p>
            <a:r>
              <a:rPr lang="en-US" altLang="en-US" dirty="0">
                <a:latin typeface="Arial" panose="020B0604020202020204" pitchFamily="34" charset="0"/>
              </a:rPr>
              <a:t>Discussion of sensitive personal information that would have a substantial adverse effect upon an individual’s reputation (limited application)</a:t>
            </a:r>
          </a:p>
          <a:p>
            <a:r>
              <a:rPr lang="en-US" altLang="en-US" dirty="0">
                <a:latin typeface="Arial" panose="020B0604020202020204" pitchFamily="34" charset="0"/>
              </a:rPr>
              <a:t>Conferring with legal counsel about litigation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57B0DD1-2118-4507-8E45-07AB7E0B9763}" type="slidenum">
              <a:rPr lang="en-US" smtClean="0"/>
              <a:pPr/>
              <a:t>9</a:t>
            </a:fld>
            <a:endParaRPr lang="en-US" dirty="0"/>
          </a:p>
        </p:txBody>
      </p:sp>
    </p:spTree>
    <p:extLst>
      <p:ext uri="{BB962C8B-B14F-4D97-AF65-F5344CB8AC3E}">
        <p14:creationId xmlns:p14="http://schemas.microsoft.com/office/powerpoint/2010/main" val="316882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11</a:t>
            </a:fld>
            <a:endParaRPr lang="en-US" dirty="0"/>
          </a:p>
        </p:txBody>
      </p:sp>
    </p:spTree>
    <p:extLst>
      <p:ext uri="{BB962C8B-B14F-4D97-AF65-F5344CB8AC3E}">
        <p14:creationId xmlns:p14="http://schemas.microsoft.com/office/powerpoint/2010/main" val="81415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12</a:t>
            </a:fld>
            <a:endParaRPr lang="en-US" dirty="0"/>
          </a:p>
        </p:txBody>
      </p:sp>
    </p:spTree>
    <p:extLst>
      <p:ext uri="{BB962C8B-B14F-4D97-AF65-F5344CB8AC3E}">
        <p14:creationId xmlns:p14="http://schemas.microsoft.com/office/powerpoint/2010/main" val="2870013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4FDCE3-9752-4638-9221-035719C624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10" name="Picture Placeholder 9">
            <a:extLst>
              <a:ext uri="{FF2B5EF4-FFF2-40B4-BE49-F238E27FC236}">
                <a16:creationId xmlns:a16="http://schemas.microsoft.com/office/drawing/2014/main" id="{71FB98C2-27F3-4AA7-A284-A36695404B18}"/>
              </a:ext>
            </a:extLst>
          </p:cNvPr>
          <p:cNvSpPr>
            <a:spLocks noGrp="1"/>
          </p:cNvSpPr>
          <p:nvPr>
            <p:ph type="pic" sz="quarter" idx="10" hasCustomPrompt="1"/>
          </p:nvPr>
        </p:nvSpPr>
        <p:spPr>
          <a:xfrm>
            <a:off x="4191000" y="838200"/>
            <a:ext cx="3810000" cy="2971800"/>
          </a:xfrm>
          <a:prstGeom prst="rect">
            <a:avLst/>
          </a:prstGeom>
        </p:spPr>
        <p:txBody>
          <a:bodyPr/>
          <a:lstStyle>
            <a:lvl1pPr>
              <a:defRPr/>
            </a:lvl1pPr>
          </a:lstStyle>
          <a:p>
            <a:r>
              <a:rPr lang="en-US" dirty="0"/>
              <a:t>LOGO</a:t>
            </a:r>
          </a:p>
        </p:txBody>
      </p:sp>
      <p:sp>
        <p:nvSpPr>
          <p:cNvPr id="3" name="Text Placeholder 2">
            <a:extLst>
              <a:ext uri="{FF2B5EF4-FFF2-40B4-BE49-F238E27FC236}">
                <a16:creationId xmlns:a16="http://schemas.microsoft.com/office/drawing/2014/main" id="{C6203260-CC94-4193-BC8F-697FB12BF9B6}"/>
              </a:ext>
            </a:extLst>
          </p:cNvPr>
          <p:cNvSpPr>
            <a:spLocks noGrp="1"/>
          </p:cNvSpPr>
          <p:nvPr>
            <p:ph type="body" sz="quarter" idx="11" hasCustomPrompt="1"/>
          </p:nvPr>
        </p:nvSpPr>
        <p:spPr>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196106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r 5">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02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07D0F7-26A2-479B-9D7B-7CDE0D1D6400}"/>
              </a:ext>
            </a:extLst>
          </p:cNvPr>
          <p:cNvSpPr>
            <a:spLocks noGrp="1"/>
          </p:cNvSpPr>
          <p:nvPr>
            <p:ph type="title" hasCustomPrompt="1"/>
          </p:nvPr>
        </p:nvSpPr>
        <p:spPr>
          <a:xfrm>
            <a:off x="838200" y="365125"/>
            <a:ext cx="10515600" cy="625475"/>
          </a:xfrm>
          <a:prstGeom prst="rect">
            <a:avLst/>
          </a:prstGeom>
        </p:spPr>
        <p:txBody>
          <a:bodyPr/>
          <a:lstStyle>
            <a:lvl1pPr algn="ctr">
              <a:defRPr>
                <a:solidFill>
                  <a:schemeClr val="accent6">
                    <a:lumMod val="50000"/>
                  </a:schemeClr>
                </a:solidFill>
              </a:defRPr>
            </a:lvl1pPr>
          </a:lstStyle>
          <a:p>
            <a:r>
              <a:rPr lang="en-US" dirty="0"/>
              <a:t>Timeline title goes here</a:t>
            </a:r>
          </a:p>
        </p:txBody>
      </p:sp>
      <p:sp>
        <p:nvSpPr>
          <p:cNvPr id="5" name="Content Placeholder 4">
            <a:extLst>
              <a:ext uri="{FF2B5EF4-FFF2-40B4-BE49-F238E27FC236}">
                <a16:creationId xmlns:a16="http://schemas.microsoft.com/office/drawing/2014/main" id="{2DEBB3BD-5D1B-473D-BB8D-90762BDDAE48}"/>
              </a:ext>
            </a:extLst>
          </p:cNvPr>
          <p:cNvSpPr>
            <a:spLocks noGrp="1"/>
          </p:cNvSpPr>
          <p:nvPr>
            <p:ph sz="quarter" idx="10"/>
          </p:nvPr>
        </p:nvSpPr>
        <p:spPr>
          <a:xfrm>
            <a:off x="8382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8" name="Content Placeholder 4">
            <a:extLst>
              <a:ext uri="{FF2B5EF4-FFF2-40B4-BE49-F238E27FC236}">
                <a16:creationId xmlns:a16="http://schemas.microsoft.com/office/drawing/2014/main" id="{5566281C-30E4-4C6E-91F3-2747C7D551A0}"/>
              </a:ext>
            </a:extLst>
          </p:cNvPr>
          <p:cNvSpPr>
            <a:spLocks noGrp="1"/>
          </p:cNvSpPr>
          <p:nvPr>
            <p:ph sz="quarter" idx="11"/>
          </p:nvPr>
        </p:nvSpPr>
        <p:spPr>
          <a:xfrm>
            <a:off x="36576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11" name="Content Placeholder 4">
            <a:extLst>
              <a:ext uri="{FF2B5EF4-FFF2-40B4-BE49-F238E27FC236}">
                <a16:creationId xmlns:a16="http://schemas.microsoft.com/office/drawing/2014/main" id="{BE4278F1-32EB-4110-ABAD-A4A39930C1A2}"/>
              </a:ext>
            </a:extLst>
          </p:cNvPr>
          <p:cNvSpPr>
            <a:spLocks noGrp="1"/>
          </p:cNvSpPr>
          <p:nvPr>
            <p:ph sz="quarter" idx="12"/>
          </p:nvPr>
        </p:nvSpPr>
        <p:spPr>
          <a:xfrm>
            <a:off x="64770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12" name="Content Placeholder 4">
            <a:extLst>
              <a:ext uri="{FF2B5EF4-FFF2-40B4-BE49-F238E27FC236}">
                <a16:creationId xmlns:a16="http://schemas.microsoft.com/office/drawing/2014/main" id="{86846D42-223D-4084-9AE0-8DFFB893248B}"/>
              </a:ext>
            </a:extLst>
          </p:cNvPr>
          <p:cNvSpPr>
            <a:spLocks noGrp="1"/>
          </p:cNvSpPr>
          <p:nvPr>
            <p:ph sz="quarter" idx="13"/>
          </p:nvPr>
        </p:nvSpPr>
        <p:spPr>
          <a:xfrm>
            <a:off x="92202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3" name="Text Placeholder 2">
            <a:extLst>
              <a:ext uri="{FF2B5EF4-FFF2-40B4-BE49-F238E27FC236}">
                <a16:creationId xmlns:a16="http://schemas.microsoft.com/office/drawing/2014/main" id="{2240F881-5911-4DA0-849F-383C07F4BE74}"/>
              </a:ext>
            </a:extLst>
          </p:cNvPr>
          <p:cNvSpPr>
            <a:spLocks noGrp="1"/>
          </p:cNvSpPr>
          <p:nvPr>
            <p:ph type="body" sz="quarter" idx="14" hasCustomPrompt="1"/>
          </p:nvPr>
        </p:nvSpPr>
        <p:spPr>
          <a:xfrm>
            <a:off x="990600" y="990600"/>
            <a:ext cx="10210800" cy="533400"/>
          </a:xfrm>
          <a:prstGeom prst="rect">
            <a:avLst/>
          </a:prstGeom>
        </p:spPr>
        <p:txBody>
          <a:bodyPr/>
          <a:lstStyle>
            <a:lvl1pPr marL="0" indent="0" algn="ctr">
              <a:buNone/>
              <a:defRPr b="0">
                <a:solidFill>
                  <a:srgbClr val="F7921E"/>
                </a:solidFill>
                <a:latin typeface="+mn-lt"/>
              </a:defRPr>
            </a:lvl1pPr>
          </a:lstStyle>
          <a:p>
            <a:pPr lvl="0"/>
            <a:r>
              <a:rPr lang="en-US" dirty="0"/>
              <a:t>Subhead goes here</a:t>
            </a:r>
          </a:p>
        </p:txBody>
      </p:sp>
    </p:spTree>
    <p:extLst>
      <p:ext uri="{BB962C8B-B14F-4D97-AF65-F5344CB8AC3E}">
        <p14:creationId xmlns:p14="http://schemas.microsoft.com/office/powerpoint/2010/main" val="233298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773E2A-6185-4093-999F-9BA02E263E8E}"/>
              </a:ext>
            </a:extLst>
          </p:cNvPr>
          <p:cNvSpPr>
            <a:spLocks noGrp="1"/>
          </p:cNvSpPr>
          <p:nvPr>
            <p:ph type="body" sz="quarter" idx="10" hasCustomPrompt="1"/>
          </p:nvPr>
        </p:nvSpPr>
        <p:spPr>
          <a:xfrm>
            <a:off x="2514600" y="1828800"/>
            <a:ext cx="7162800" cy="3352800"/>
          </a:xfrm>
          <a:prstGeom prst="rect">
            <a:avLst/>
          </a:prstGeom>
        </p:spPr>
        <p:txBody>
          <a:bodyPr/>
          <a:lstStyle>
            <a:lvl1pPr marL="0" indent="0" algn="ctr">
              <a:buNone/>
              <a:defRPr b="1">
                <a:solidFill>
                  <a:schemeClr val="accent6"/>
                </a:solidFill>
              </a:defRPr>
            </a:lvl1pPr>
            <a:lvl2pPr marL="457200" indent="0">
              <a:buNone/>
              <a:defRPr/>
            </a:lvl2pPr>
          </a:lstStyle>
          <a:p>
            <a:pPr lvl="0"/>
            <a:r>
              <a:rPr lang="en-US" dirty="0"/>
              <a:t>Quote goes here</a:t>
            </a:r>
          </a:p>
        </p:txBody>
      </p:sp>
    </p:spTree>
    <p:extLst>
      <p:ext uri="{BB962C8B-B14F-4D97-AF65-F5344CB8AC3E}">
        <p14:creationId xmlns:p14="http://schemas.microsoft.com/office/powerpoint/2010/main" val="4181803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25BF41-2537-4F27-B57A-53D64F7D6A09}"/>
              </a:ext>
            </a:extLst>
          </p:cNvPr>
          <p:cNvSpPr>
            <a:spLocks noGrp="1"/>
          </p:cNvSpPr>
          <p:nvPr>
            <p:ph type="body" sz="quarter" idx="10"/>
          </p:nvPr>
        </p:nvSpPr>
        <p:spPr>
          <a:xfrm>
            <a:off x="990600" y="1143000"/>
            <a:ext cx="10134600" cy="4038600"/>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6598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71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5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5BD22-772C-4924-8786-D0B360B23B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10" name="Picture Placeholder 9">
            <a:extLst>
              <a:ext uri="{FF2B5EF4-FFF2-40B4-BE49-F238E27FC236}">
                <a16:creationId xmlns:a16="http://schemas.microsoft.com/office/drawing/2014/main" id="{71FB98C2-27F3-4AA7-A284-A36695404B18}"/>
              </a:ext>
            </a:extLst>
          </p:cNvPr>
          <p:cNvSpPr>
            <a:spLocks noGrp="1"/>
          </p:cNvSpPr>
          <p:nvPr>
            <p:ph type="pic" sz="quarter" idx="10" hasCustomPrompt="1"/>
          </p:nvPr>
        </p:nvSpPr>
        <p:spPr>
          <a:xfrm>
            <a:off x="4191000" y="838200"/>
            <a:ext cx="3810000" cy="2971800"/>
          </a:xfrm>
          <a:prstGeom prst="rect">
            <a:avLst/>
          </a:prstGeom>
        </p:spPr>
        <p:txBody>
          <a:bodyPr/>
          <a:lstStyle>
            <a:lvl1pPr>
              <a:defRPr/>
            </a:lvl1pPr>
          </a:lstStyle>
          <a:p>
            <a:r>
              <a:rPr lang="en-US" dirty="0"/>
              <a:t>LOGO</a:t>
            </a:r>
          </a:p>
        </p:txBody>
      </p:sp>
      <p:sp>
        <p:nvSpPr>
          <p:cNvPr id="6" name="Text Placeholder 2">
            <a:extLst>
              <a:ext uri="{FF2B5EF4-FFF2-40B4-BE49-F238E27FC236}">
                <a16:creationId xmlns:a16="http://schemas.microsoft.com/office/drawing/2014/main" id="{A6AD6BC0-78BE-4CDF-85B0-15A11999FAC4}"/>
              </a:ext>
            </a:extLst>
          </p:cNvPr>
          <p:cNvSpPr>
            <a:spLocks noGrp="1"/>
          </p:cNvSpPr>
          <p:nvPr>
            <p:ph type="body" sz="quarter" idx="11" hasCustomPrompt="1"/>
          </p:nvPr>
        </p:nvSpPr>
        <p:spPr>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50641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EBF9E-7577-4436-B2D7-8CF40D0F52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10" name="Picture Placeholder 9">
            <a:extLst>
              <a:ext uri="{FF2B5EF4-FFF2-40B4-BE49-F238E27FC236}">
                <a16:creationId xmlns:a16="http://schemas.microsoft.com/office/drawing/2014/main" id="{71FB98C2-27F3-4AA7-A284-A36695404B18}"/>
              </a:ext>
            </a:extLst>
          </p:cNvPr>
          <p:cNvSpPr>
            <a:spLocks noGrp="1"/>
          </p:cNvSpPr>
          <p:nvPr>
            <p:ph type="pic" sz="quarter" idx="10" hasCustomPrompt="1"/>
          </p:nvPr>
        </p:nvSpPr>
        <p:spPr>
          <a:xfrm>
            <a:off x="4191000" y="838200"/>
            <a:ext cx="3810000" cy="2971800"/>
          </a:xfrm>
          <a:prstGeom prst="rect">
            <a:avLst/>
          </a:prstGeom>
        </p:spPr>
        <p:txBody>
          <a:bodyPr/>
          <a:lstStyle>
            <a:lvl1pPr>
              <a:defRPr/>
            </a:lvl1pPr>
          </a:lstStyle>
          <a:p>
            <a:r>
              <a:rPr lang="en-US" dirty="0"/>
              <a:t>LOGO</a:t>
            </a:r>
          </a:p>
        </p:txBody>
      </p:sp>
      <p:sp>
        <p:nvSpPr>
          <p:cNvPr id="5" name="Text Placeholder 2">
            <a:extLst>
              <a:ext uri="{FF2B5EF4-FFF2-40B4-BE49-F238E27FC236}">
                <a16:creationId xmlns:a16="http://schemas.microsoft.com/office/drawing/2014/main" id="{A6BC16B8-F9A4-4A49-AFF2-256956F93CF0}"/>
              </a:ext>
            </a:extLst>
          </p:cNvPr>
          <p:cNvSpPr>
            <a:spLocks noGrp="1"/>
          </p:cNvSpPr>
          <p:nvPr>
            <p:ph type="body" sz="quarter" idx="11" hasCustomPrompt="1"/>
          </p:nvPr>
        </p:nvSpPr>
        <p:spPr>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47188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838200" y="4191000"/>
            <a:ext cx="10515600" cy="1143000"/>
          </a:xfrm>
          <a:prstGeom prst="rect">
            <a:avLst/>
          </a:prstGeom>
        </p:spPr>
        <p:txBody>
          <a:bodyPr vert="horz" lIns="91440" tIns="45720" rIns="91440" bIns="45720" rtlCol="0" anchor="ctr">
            <a:normAutofit/>
          </a:bodyPr>
          <a:lstStyle/>
          <a:p>
            <a:r>
              <a:rPr lang="en-US" dirty="0"/>
              <a:t>Title Goes Here</a:t>
            </a:r>
          </a:p>
        </p:txBody>
      </p:sp>
      <p:sp>
        <p:nvSpPr>
          <p:cNvPr id="10" name="Picture Placeholder 9">
            <a:extLst>
              <a:ext uri="{FF2B5EF4-FFF2-40B4-BE49-F238E27FC236}">
                <a16:creationId xmlns:a16="http://schemas.microsoft.com/office/drawing/2014/main" id="{71FB98C2-27F3-4AA7-A284-A36695404B18}"/>
              </a:ext>
            </a:extLst>
          </p:cNvPr>
          <p:cNvSpPr>
            <a:spLocks noGrp="1"/>
          </p:cNvSpPr>
          <p:nvPr>
            <p:ph type="pic" sz="quarter" idx="10" hasCustomPrompt="1"/>
          </p:nvPr>
        </p:nvSpPr>
        <p:spPr>
          <a:xfrm>
            <a:off x="4191000" y="838200"/>
            <a:ext cx="3810000" cy="2971800"/>
          </a:xfrm>
          <a:prstGeom prst="rect">
            <a:avLst/>
          </a:prstGeom>
        </p:spPr>
        <p:txBody>
          <a:bodyPr/>
          <a:lstStyle>
            <a:lvl1pPr>
              <a:defRPr/>
            </a:lvl1pPr>
          </a:lstStyle>
          <a:p>
            <a:r>
              <a:rPr lang="en-US" dirty="0"/>
              <a:t>LOGO</a:t>
            </a:r>
          </a:p>
        </p:txBody>
      </p:sp>
      <p:sp>
        <p:nvSpPr>
          <p:cNvPr id="6" name="Text Placeholder 2">
            <a:extLst>
              <a:ext uri="{FF2B5EF4-FFF2-40B4-BE49-F238E27FC236}">
                <a16:creationId xmlns:a16="http://schemas.microsoft.com/office/drawing/2014/main" id="{DAB6177D-9090-4BE1-B3E2-D11123F7E1AE}"/>
              </a:ext>
            </a:extLst>
          </p:cNvPr>
          <p:cNvSpPr>
            <a:spLocks noGrp="1"/>
          </p:cNvSpPr>
          <p:nvPr>
            <p:ph type="body" sz="quarter" idx="11" hasCustomPrompt="1"/>
          </p:nvPr>
        </p:nvSpPr>
        <p:spPr>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01377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F321DC-DA3A-468E-A7EB-0D6525705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10" name="Picture Placeholder 9">
            <a:extLst>
              <a:ext uri="{FF2B5EF4-FFF2-40B4-BE49-F238E27FC236}">
                <a16:creationId xmlns:a16="http://schemas.microsoft.com/office/drawing/2014/main" id="{71FB98C2-27F3-4AA7-A284-A36695404B18}"/>
              </a:ext>
            </a:extLst>
          </p:cNvPr>
          <p:cNvSpPr>
            <a:spLocks noGrp="1"/>
          </p:cNvSpPr>
          <p:nvPr>
            <p:ph type="pic" sz="quarter" idx="10" hasCustomPrompt="1"/>
          </p:nvPr>
        </p:nvSpPr>
        <p:spPr>
          <a:xfrm>
            <a:off x="4191000" y="838200"/>
            <a:ext cx="3810000" cy="2971800"/>
          </a:xfrm>
          <a:prstGeom prst="rect">
            <a:avLst/>
          </a:prstGeom>
        </p:spPr>
        <p:txBody>
          <a:bodyPr/>
          <a:lstStyle>
            <a:lvl1pPr>
              <a:defRPr/>
            </a:lvl1pPr>
          </a:lstStyle>
          <a:p>
            <a:r>
              <a:rPr lang="en-US" dirty="0"/>
              <a:t>LOGO</a:t>
            </a:r>
          </a:p>
        </p:txBody>
      </p:sp>
      <p:sp>
        <p:nvSpPr>
          <p:cNvPr id="6" name="Text Placeholder 2">
            <a:extLst>
              <a:ext uri="{FF2B5EF4-FFF2-40B4-BE49-F238E27FC236}">
                <a16:creationId xmlns:a16="http://schemas.microsoft.com/office/drawing/2014/main" id="{95E01C85-BBCA-4157-AAA4-57AFD7546110}"/>
              </a:ext>
            </a:extLst>
          </p:cNvPr>
          <p:cNvSpPr>
            <a:spLocks noGrp="1"/>
          </p:cNvSpPr>
          <p:nvPr>
            <p:ph type="body" sz="quarter" idx="11" hasCustomPrompt="1"/>
          </p:nvPr>
        </p:nvSpPr>
        <p:spPr>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291524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r 1">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067BCA5-C98E-44C3-A40F-C750AE069E2A}"/>
              </a:ext>
            </a:extLst>
          </p:cNvPr>
          <p:cNvSpPr>
            <a:spLocks noGrp="1"/>
          </p:cNvSpPr>
          <p:nvPr>
            <p:ph sz="quarter" idx="10"/>
          </p:nvPr>
        </p:nvSpPr>
        <p:spPr>
          <a:xfrm>
            <a:off x="838200" y="1447800"/>
            <a:ext cx="10515600" cy="4267200"/>
          </a:xfrm>
          <a:prstGeom prst="rect">
            <a:avLst/>
          </a:prstGeom>
        </p:spPr>
        <p:txBody>
          <a:bodyPr/>
          <a:lstStyle>
            <a:lvl1pPr>
              <a:defRPr>
                <a:solidFill>
                  <a:schemeClr val="accent6">
                    <a:lumMod val="50000"/>
                  </a:schemeClr>
                </a:solidFill>
                <a:latin typeface="+mn-lt"/>
                <a:ea typeface="Open Sans" panose="020B0606030504020204" pitchFamily="34" charset="0"/>
                <a:cs typeface="Open Sans" panose="020B0606030504020204" pitchFamily="34" charset="0"/>
              </a:defRPr>
            </a:lvl1pPr>
            <a:lvl2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2222907-DA4C-46BA-B7E7-9FD352BEC1FE}"/>
              </a:ext>
            </a:extLst>
          </p:cNvPr>
          <p:cNvSpPr>
            <a:spLocks noGrp="1"/>
          </p:cNvSpPr>
          <p:nvPr>
            <p:ph type="title"/>
          </p:nvPr>
        </p:nvSpPr>
        <p:spPr>
          <a:xfrm>
            <a:off x="838200" y="3889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99D3182-0DF6-429B-88D5-C7B7FB4857C3}"/>
              </a:ext>
            </a:extLst>
          </p:cNvPr>
          <p:cNvCxnSpPr/>
          <p:nvPr userDrawn="1"/>
        </p:nvCxnSpPr>
        <p:spPr>
          <a:xfrm>
            <a:off x="838200" y="1143000"/>
            <a:ext cx="105156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56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B9320E-F03F-4DD5-BDF6-B170C6858BD5}"/>
              </a:ext>
            </a:extLst>
          </p:cNvPr>
          <p:cNvSpPr/>
          <p:nvPr userDrawn="1"/>
        </p:nvSpPr>
        <p:spPr>
          <a:xfrm>
            <a:off x="6324600" y="1066800"/>
            <a:ext cx="5257800" cy="2286000"/>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B42509-0D72-41F5-A30F-CEB705AB03AE}"/>
              </a:ext>
            </a:extLst>
          </p:cNvPr>
          <p:cNvSpPr/>
          <p:nvPr userDrawn="1"/>
        </p:nvSpPr>
        <p:spPr>
          <a:xfrm>
            <a:off x="6324600" y="3577799"/>
            <a:ext cx="5257800" cy="2369403"/>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2C13DB-B562-480F-9142-AAA4952F3BB2}"/>
              </a:ext>
            </a:extLst>
          </p:cNvPr>
          <p:cNvSpPr/>
          <p:nvPr userDrawn="1"/>
        </p:nvSpPr>
        <p:spPr>
          <a:xfrm>
            <a:off x="669791" y="1066800"/>
            <a:ext cx="5257800" cy="2286000"/>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C02069-CA84-4FEC-A80A-8918503D7244}"/>
              </a:ext>
            </a:extLst>
          </p:cNvPr>
          <p:cNvSpPr/>
          <p:nvPr userDrawn="1"/>
        </p:nvSpPr>
        <p:spPr>
          <a:xfrm>
            <a:off x="669791" y="3577799"/>
            <a:ext cx="5257800" cy="2369403"/>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47D9B4D4-3A84-4A05-8B62-CB53F6C11B09}"/>
              </a:ext>
            </a:extLst>
          </p:cNvPr>
          <p:cNvSpPr>
            <a:spLocks noGrp="1"/>
          </p:cNvSpPr>
          <p:nvPr>
            <p:ph type="title"/>
          </p:nvPr>
        </p:nvSpPr>
        <p:spPr>
          <a:xfrm>
            <a:off x="838200" y="3127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609BD14-747B-49CF-9F1C-3914F0C4B20A}"/>
              </a:ext>
            </a:extLst>
          </p:cNvPr>
          <p:cNvSpPr>
            <a:spLocks noGrp="1"/>
          </p:cNvSpPr>
          <p:nvPr>
            <p:ph type="body" sz="quarter" idx="10"/>
          </p:nvPr>
        </p:nvSpPr>
        <p:spPr>
          <a:xfrm>
            <a:off x="1507991" y="10668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0" name="Text Placeholder 5">
            <a:extLst>
              <a:ext uri="{FF2B5EF4-FFF2-40B4-BE49-F238E27FC236}">
                <a16:creationId xmlns:a16="http://schemas.microsoft.com/office/drawing/2014/main" id="{A35EC391-27F1-4DD1-8F31-ADA1CF2C9370}"/>
              </a:ext>
            </a:extLst>
          </p:cNvPr>
          <p:cNvSpPr>
            <a:spLocks noGrp="1"/>
          </p:cNvSpPr>
          <p:nvPr>
            <p:ph type="body" sz="quarter" idx="11"/>
          </p:nvPr>
        </p:nvSpPr>
        <p:spPr>
          <a:xfrm>
            <a:off x="7162800" y="10668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1" name="Text Placeholder 5">
            <a:extLst>
              <a:ext uri="{FF2B5EF4-FFF2-40B4-BE49-F238E27FC236}">
                <a16:creationId xmlns:a16="http://schemas.microsoft.com/office/drawing/2014/main" id="{DCDF8934-3247-493D-B786-DA3D0E01B98D}"/>
              </a:ext>
            </a:extLst>
          </p:cNvPr>
          <p:cNvSpPr>
            <a:spLocks noGrp="1"/>
          </p:cNvSpPr>
          <p:nvPr>
            <p:ph type="body" sz="quarter" idx="12"/>
          </p:nvPr>
        </p:nvSpPr>
        <p:spPr>
          <a:xfrm>
            <a:off x="1507991" y="35814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2" name="Text Placeholder 5">
            <a:extLst>
              <a:ext uri="{FF2B5EF4-FFF2-40B4-BE49-F238E27FC236}">
                <a16:creationId xmlns:a16="http://schemas.microsoft.com/office/drawing/2014/main" id="{914FCCA6-3C78-4847-AD04-B0CA192527D5}"/>
              </a:ext>
            </a:extLst>
          </p:cNvPr>
          <p:cNvSpPr>
            <a:spLocks noGrp="1"/>
          </p:cNvSpPr>
          <p:nvPr>
            <p:ph type="body" sz="quarter" idx="13"/>
          </p:nvPr>
        </p:nvSpPr>
        <p:spPr>
          <a:xfrm>
            <a:off x="7162800" y="35814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Tree>
    <p:extLst>
      <p:ext uri="{BB962C8B-B14F-4D97-AF65-F5344CB8AC3E}">
        <p14:creationId xmlns:p14="http://schemas.microsoft.com/office/powerpoint/2010/main" val="30497347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0A7B47-D4F1-4DE4-9A47-7AB51B375952}"/>
              </a:ext>
            </a:extLst>
          </p:cNvPr>
          <p:cNvSpPr>
            <a:spLocks noGrp="1"/>
          </p:cNvSpPr>
          <p:nvPr>
            <p:ph type="pic" sz="quarter" idx="10"/>
          </p:nvPr>
        </p:nvSpPr>
        <p:spPr>
          <a:xfrm>
            <a:off x="533400" y="1181100"/>
            <a:ext cx="4267200" cy="4495800"/>
          </a:xfrm>
          <a:prstGeom prst="rect">
            <a:avLst/>
          </a:prstGeom>
        </p:spPr>
        <p:txBody>
          <a:bodyPr/>
          <a:lstStyle>
            <a:lvl1pPr>
              <a:defRPr>
                <a:solidFill>
                  <a:schemeClr val="bg1"/>
                </a:solidFill>
              </a:defRPr>
            </a:lvl1pPr>
          </a:lstStyle>
          <a:p>
            <a:endParaRPr lang="en-US" dirty="0"/>
          </a:p>
        </p:txBody>
      </p:sp>
      <p:sp>
        <p:nvSpPr>
          <p:cNvPr id="10" name="Text Placeholder 9">
            <a:extLst>
              <a:ext uri="{FF2B5EF4-FFF2-40B4-BE49-F238E27FC236}">
                <a16:creationId xmlns:a16="http://schemas.microsoft.com/office/drawing/2014/main" id="{1DF31B9A-6A96-4D0D-9D42-2499E5BAB022}"/>
              </a:ext>
            </a:extLst>
          </p:cNvPr>
          <p:cNvSpPr>
            <a:spLocks noGrp="1"/>
          </p:cNvSpPr>
          <p:nvPr>
            <p:ph type="body" sz="quarter" idx="11"/>
          </p:nvPr>
        </p:nvSpPr>
        <p:spPr>
          <a:xfrm>
            <a:off x="5029200" y="1181100"/>
            <a:ext cx="6629400" cy="4495800"/>
          </a:xfrm>
          <a:prstGeom prst="rect">
            <a:avLst/>
          </a:prstGeo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5216744C-BCED-4A6C-BBD3-0954EC4DC331}"/>
              </a:ext>
            </a:extLst>
          </p:cNvPr>
          <p:cNvSpPr>
            <a:spLocks noGrp="1"/>
          </p:cNvSpPr>
          <p:nvPr>
            <p:ph type="title"/>
          </p:nvPr>
        </p:nvSpPr>
        <p:spPr>
          <a:xfrm>
            <a:off x="838200" y="3889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D102264A-6A2A-4D71-8CFB-DC3B8262B446}"/>
              </a:ext>
            </a:extLst>
          </p:cNvPr>
          <p:cNvCxnSpPr/>
          <p:nvPr userDrawn="1"/>
        </p:nvCxnSpPr>
        <p:spPr>
          <a:xfrm>
            <a:off x="838200" y="1143000"/>
            <a:ext cx="105156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50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r 4">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DB33456-9656-4001-BC34-6ABA0B0C4AC2}"/>
              </a:ext>
            </a:extLst>
          </p:cNvPr>
          <p:cNvSpPr/>
          <p:nvPr userDrawn="1"/>
        </p:nvSpPr>
        <p:spPr>
          <a:xfrm>
            <a:off x="838200" y="1996648"/>
            <a:ext cx="3124200" cy="3124200"/>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454E6B8-8161-4C55-A1FC-2302693022A2}"/>
              </a:ext>
            </a:extLst>
          </p:cNvPr>
          <p:cNvSpPr/>
          <p:nvPr userDrawn="1"/>
        </p:nvSpPr>
        <p:spPr>
          <a:xfrm>
            <a:off x="4533900" y="1996648"/>
            <a:ext cx="3124200" cy="3124200"/>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8BBBFD-C5E5-49E4-B9DD-80D6F67B4B2E}"/>
              </a:ext>
            </a:extLst>
          </p:cNvPr>
          <p:cNvSpPr/>
          <p:nvPr userDrawn="1"/>
        </p:nvSpPr>
        <p:spPr>
          <a:xfrm>
            <a:off x="8229600" y="1996648"/>
            <a:ext cx="3124200" cy="3124200"/>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6394C58-B18E-4621-A447-299ABC71CD5F}"/>
              </a:ext>
            </a:extLst>
          </p:cNvPr>
          <p:cNvSpPr>
            <a:spLocks noGrp="1"/>
          </p:cNvSpPr>
          <p:nvPr>
            <p:ph type="body" sz="quarter" idx="10" hasCustomPrompt="1"/>
          </p:nvPr>
        </p:nvSpPr>
        <p:spPr>
          <a:xfrm>
            <a:off x="1066800" y="3708398"/>
            <a:ext cx="266700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12" name="Text Placeholder 4">
            <a:extLst>
              <a:ext uri="{FF2B5EF4-FFF2-40B4-BE49-F238E27FC236}">
                <a16:creationId xmlns:a16="http://schemas.microsoft.com/office/drawing/2014/main" id="{7B28D844-CFEA-445B-BA2A-25DDA898B99C}"/>
              </a:ext>
            </a:extLst>
          </p:cNvPr>
          <p:cNvSpPr>
            <a:spLocks noGrp="1"/>
          </p:cNvSpPr>
          <p:nvPr>
            <p:ph type="body" sz="quarter" idx="11" hasCustomPrompt="1"/>
          </p:nvPr>
        </p:nvSpPr>
        <p:spPr>
          <a:xfrm>
            <a:off x="4762500" y="3708398"/>
            <a:ext cx="266700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13" name="Text Placeholder 4">
            <a:extLst>
              <a:ext uri="{FF2B5EF4-FFF2-40B4-BE49-F238E27FC236}">
                <a16:creationId xmlns:a16="http://schemas.microsoft.com/office/drawing/2014/main" id="{5129BAC0-B3B3-44DD-BF92-3EC5A9FD3452}"/>
              </a:ext>
            </a:extLst>
          </p:cNvPr>
          <p:cNvSpPr>
            <a:spLocks noGrp="1"/>
          </p:cNvSpPr>
          <p:nvPr>
            <p:ph type="body" sz="quarter" idx="12" hasCustomPrompt="1"/>
          </p:nvPr>
        </p:nvSpPr>
        <p:spPr>
          <a:xfrm>
            <a:off x="8458200" y="3708399"/>
            <a:ext cx="266700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9" name="Title 1">
            <a:extLst>
              <a:ext uri="{FF2B5EF4-FFF2-40B4-BE49-F238E27FC236}">
                <a16:creationId xmlns:a16="http://schemas.microsoft.com/office/drawing/2014/main" id="{B99558C5-0DA9-44F8-BFEC-D31270DA785F}"/>
              </a:ext>
            </a:extLst>
          </p:cNvPr>
          <p:cNvSpPr>
            <a:spLocks noGrp="1"/>
          </p:cNvSpPr>
          <p:nvPr>
            <p:ph type="title"/>
          </p:nvPr>
        </p:nvSpPr>
        <p:spPr>
          <a:xfrm>
            <a:off x="838200" y="3889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551CBAD3-FCA5-4813-BDEE-4A4F4716835E}"/>
              </a:ext>
            </a:extLst>
          </p:cNvPr>
          <p:cNvCxnSpPr/>
          <p:nvPr userDrawn="1"/>
        </p:nvCxnSpPr>
        <p:spPr>
          <a:xfrm>
            <a:off x="838200" y="1143000"/>
            <a:ext cx="105156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3948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78E45-425E-4808-90D9-D14BB1DB243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997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6000" kern="1200">
          <a:solidFill>
            <a:schemeClr val="bg1"/>
          </a:solidFill>
          <a:latin typeface="Raleway" panose="020B05030301010600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222C39-F14A-4636-AF1E-CD7AA5A5C75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8901912"/>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56" r:id="rId3"/>
    <p:sldLayoutId id="2147483657"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32A18D-8C62-4C54-B406-F69426CFE2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320372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B403B5-DBB9-454B-BAAA-67CEB867C3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954046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1AD6A1-0F36-4858-A105-84A98C8343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391628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423F10-E7CD-48DB-BDE0-CEE59CB396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4396866"/>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498FF-30A5-42B5-9981-47A7CE89BA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3127283"/>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j.state.wi.us/office-open-government/open-government-law-and-compliance-guide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OpenRecords@dwd.wisconsin.gov"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mailto:JenniferL.Wakerhauser@dwd.wisconsin.gov"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doj.state.wi.us/office-open-government/open-government-law-and-compliance-guid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DF9B61B-FA23-41FB-B013-A6F8243AA170}"/>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3654216" y="1214065"/>
            <a:ext cx="1490652" cy="1490652"/>
          </a:xfrm>
        </p:spPr>
      </p:pic>
      <p:sp>
        <p:nvSpPr>
          <p:cNvPr id="3" name="Title 2">
            <a:extLst>
              <a:ext uri="{FF2B5EF4-FFF2-40B4-BE49-F238E27FC236}">
                <a16:creationId xmlns:a16="http://schemas.microsoft.com/office/drawing/2014/main" id="{A0EE3AF9-E31F-4FC0-8112-B2D6D148BAA9}"/>
              </a:ext>
            </a:extLst>
          </p:cNvPr>
          <p:cNvSpPr>
            <a:spLocks noGrp="1"/>
          </p:cNvSpPr>
          <p:nvPr>
            <p:ph type="title"/>
          </p:nvPr>
        </p:nvSpPr>
        <p:spPr/>
        <p:txBody>
          <a:bodyPr/>
          <a:lstStyle/>
          <a:p>
            <a:r>
              <a:rPr lang="en-US" dirty="0"/>
              <a:t>Icon Library</a:t>
            </a:r>
          </a:p>
        </p:txBody>
      </p:sp>
      <p:pic>
        <p:nvPicPr>
          <p:cNvPr id="12" name="Picture 11">
            <a:extLst>
              <a:ext uri="{FF2B5EF4-FFF2-40B4-BE49-F238E27FC236}">
                <a16:creationId xmlns:a16="http://schemas.microsoft.com/office/drawing/2014/main" id="{9ED7B5B7-2116-4BE8-A482-9C9729DC7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941" y="4297822"/>
            <a:ext cx="1452787" cy="1452787"/>
          </a:xfrm>
          <a:prstGeom prst="rect">
            <a:avLst/>
          </a:prstGeom>
        </p:spPr>
      </p:pic>
      <p:pic>
        <p:nvPicPr>
          <p:cNvPr id="16" name="Picture 15">
            <a:extLst>
              <a:ext uri="{FF2B5EF4-FFF2-40B4-BE49-F238E27FC236}">
                <a16:creationId xmlns:a16="http://schemas.microsoft.com/office/drawing/2014/main" id="{CB620AE1-0037-4163-AC70-FEA11C8467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1541" y="2901373"/>
            <a:ext cx="1055254" cy="1055254"/>
          </a:xfrm>
          <a:prstGeom prst="rect">
            <a:avLst/>
          </a:prstGeom>
        </p:spPr>
      </p:pic>
      <p:pic>
        <p:nvPicPr>
          <p:cNvPr id="20" name="Picture 19">
            <a:extLst>
              <a:ext uri="{FF2B5EF4-FFF2-40B4-BE49-F238E27FC236}">
                <a16:creationId xmlns:a16="http://schemas.microsoft.com/office/drawing/2014/main" id="{295E5DB9-09CF-40C6-AF28-648EB8907B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2803" y="1247007"/>
            <a:ext cx="1445010" cy="1445010"/>
          </a:xfrm>
          <a:prstGeom prst="rect">
            <a:avLst/>
          </a:prstGeom>
        </p:spPr>
      </p:pic>
      <p:pic>
        <p:nvPicPr>
          <p:cNvPr id="24" name="Picture 23">
            <a:extLst>
              <a:ext uri="{FF2B5EF4-FFF2-40B4-BE49-F238E27FC236}">
                <a16:creationId xmlns:a16="http://schemas.microsoft.com/office/drawing/2014/main" id="{89B489B4-713F-4046-A8C4-672F8DCA52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5542" y="1277846"/>
            <a:ext cx="1752600" cy="1752600"/>
          </a:xfrm>
          <a:prstGeom prst="rect">
            <a:avLst/>
          </a:prstGeom>
        </p:spPr>
      </p:pic>
      <p:pic>
        <p:nvPicPr>
          <p:cNvPr id="28" name="Picture 27">
            <a:extLst>
              <a:ext uri="{FF2B5EF4-FFF2-40B4-BE49-F238E27FC236}">
                <a16:creationId xmlns:a16="http://schemas.microsoft.com/office/drawing/2014/main" id="{4316782E-5EA5-4836-B94C-9465EBB0FC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5681" y="2868002"/>
            <a:ext cx="1429820" cy="1429820"/>
          </a:xfrm>
          <a:prstGeom prst="rect">
            <a:avLst/>
          </a:prstGeom>
        </p:spPr>
      </p:pic>
      <p:pic>
        <p:nvPicPr>
          <p:cNvPr id="30" name="Picture 29">
            <a:extLst>
              <a:ext uri="{FF2B5EF4-FFF2-40B4-BE49-F238E27FC236}">
                <a16:creationId xmlns:a16="http://schemas.microsoft.com/office/drawing/2014/main" id="{FBF6B0F8-C458-4644-8B27-70E0DBC49C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2585" y="2901373"/>
            <a:ext cx="1055254" cy="1055254"/>
          </a:xfrm>
          <a:prstGeom prst="rect">
            <a:avLst/>
          </a:prstGeom>
        </p:spPr>
      </p:pic>
      <p:pic>
        <p:nvPicPr>
          <p:cNvPr id="32" name="Picture 31">
            <a:extLst>
              <a:ext uri="{FF2B5EF4-FFF2-40B4-BE49-F238E27FC236}">
                <a16:creationId xmlns:a16="http://schemas.microsoft.com/office/drawing/2014/main" id="{A4CAE3C4-46AA-48D1-BD63-E219A1444E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00828" y="2917305"/>
            <a:ext cx="1039322" cy="1039322"/>
          </a:xfrm>
          <a:prstGeom prst="rect">
            <a:avLst/>
          </a:prstGeom>
        </p:spPr>
      </p:pic>
      <p:pic>
        <p:nvPicPr>
          <p:cNvPr id="34" name="Picture 33">
            <a:extLst>
              <a:ext uri="{FF2B5EF4-FFF2-40B4-BE49-F238E27FC236}">
                <a16:creationId xmlns:a16="http://schemas.microsoft.com/office/drawing/2014/main" id="{9F064A3A-2510-4D24-8812-EC5BA80154D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18222" y="4455283"/>
            <a:ext cx="1390352" cy="1390352"/>
          </a:xfrm>
          <a:prstGeom prst="rect">
            <a:avLst/>
          </a:prstGeom>
        </p:spPr>
      </p:pic>
      <p:pic>
        <p:nvPicPr>
          <p:cNvPr id="36" name="Picture 35">
            <a:extLst>
              <a:ext uri="{FF2B5EF4-FFF2-40B4-BE49-F238E27FC236}">
                <a16:creationId xmlns:a16="http://schemas.microsoft.com/office/drawing/2014/main" id="{ED4881FE-6474-40CF-962B-DBBDFEA697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708" y="2872224"/>
            <a:ext cx="1055254" cy="1055254"/>
          </a:xfrm>
          <a:prstGeom prst="rect">
            <a:avLst/>
          </a:prstGeom>
        </p:spPr>
      </p:pic>
      <p:pic>
        <p:nvPicPr>
          <p:cNvPr id="38" name="Picture 37">
            <a:extLst>
              <a:ext uri="{FF2B5EF4-FFF2-40B4-BE49-F238E27FC236}">
                <a16:creationId xmlns:a16="http://schemas.microsoft.com/office/drawing/2014/main" id="{A1599103-E50A-4DEC-9896-95FC33B580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44266" y="1353445"/>
            <a:ext cx="1232134" cy="1232134"/>
          </a:xfrm>
          <a:prstGeom prst="rect">
            <a:avLst/>
          </a:prstGeom>
        </p:spPr>
      </p:pic>
      <p:pic>
        <p:nvPicPr>
          <p:cNvPr id="40" name="Picture 39">
            <a:extLst>
              <a:ext uri="{FF2B5EF4-FFF2-40B4-BE49-F238E27FC236}">
                <a16:creationId xmlns:a16="http://schemas.microsoft.com/office/drawing/2014/main" id="{DABBDEEF-E81F-4A3A-A9C3-29F2A39C043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92868" y="4189106"/>
            <a:ext cx="1752600" cy="1752600"/>
          </a:xfrm>
          <a:prstGeom prst="rect">
            <a:avLst/>
          </a:prstGeom>
        </p:spPr>
      </p:pic>
      <p:pic>
        <p:nvPicPr>
          <p:cNvPr id="9" name="Picture 8">
            <a:extLst>
              <a:ext uri="{FF2B5EF4-FFF2-40B4-BE49-F238E27FC236}">
                <a16:creationId xmlns:a16="http://schemas.microsoft.com/office/drawing/2014/main" id="{4DE6C9B7-EDB2-4AE0-B2B7-BB5FA49F8EF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20489" y="4585779"/>
            <a:ext cx="1429821" cy="1429821"/>
          </a:xfrm>
          <a:prstGeom prst="rect">
            <a:avLst/>
          </a:prstGeom>
        </p:spPr>
      </p:pic>
      <p:sp>
        <p:nvSpPr>
          <p:cNvPr id="10" name="TextBox 9">
            <a:extLst>
              <a:ext uri="{FF2B5EF4-FFF2-40B4-BE49-F238E27FC236}">
                <a16:creationId xmlns:a16="http://schemas.microsoft.com/office/drawing/2014/main" id="{B40FB2B0-1A4E-4FC1-8A1C-3924ED350FF4}"/>
              </a:ext>
            </a:extLst>
          </p:cNvPr>
          <p:cNvSpPr txBox="1"/>
          <p:nvPr/>
        </p:nvSpPr>
        <p:spPr>
          <a:xfrm>
            <a:off x="8047617" y="4189106"/>
            <a:ext cx="3902367" cy="1754326"/>
          </a:xfrm>
          <a:prstGeom prst="rect">
            <a:avLst/>
          </a:prstGeom>
          <a:noFill/>
        </p:spPr>
        <p:txBody>
          <a:bodyPr wrap="square" rtlCol="0">
            <a:spAutoFit/>
          </a:bodyPr>
          <a:lstStyle/>
          <a:p>
            <a:r>
              <a:rPr lang="en-US" dirty="0"/>
              <a:t>These icons are available for you to use in your PowerPoint. </a:t>
            </a:r>
          </a:p>
          <a:p>
            <a:endParaRPr lang="en-US" dirty="0"/>
          </a:p>
          <a:p>
            <a:r>
              <a:rPr lang="en-US" dirty="0"/>
              <a:t>This slide is hidden and will not show up in your final presentation.</a:t>
            </a:r>
          </a:p>
        </p:txBody>
      </p:sp>
    </p:spTree>
    <p:extLst>
      <p:ext uri="{BB962C8B-B14F-4D97-AF65-F5344CB8AC3E}">
        <p14:creationId xmlns:p14="http://schemas.microsoft.com/office/powerpoint/2010/main" val="136765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4E3C8D1-F5E3-49E4-A43D-B5E9D0E84FF1}"/>
              </a:ext>
            </a:extLst>
          </p:cNvPr>
          <p:cNvSpPr>
            <a:spLocks noGrp="1"/>
          </p:cNvSpPr>
          <p:nvPr>
            <p:ph type="body" sz="quarter" idx="10"/>
          </p:nvPr>
        </p:nvSpPr>
        <p:spPr>
          <a:xfrm>
            <a:off x="0" y="2667000"/>
            <a:ext cx="12192000" cy="533400"/>
          </a:xfrm>
        </p:spPr>
        <p:txBody>
          <a:bodyPr/>
          <a:lstStyle/>
          <a:p>
            <a:pPr marL="0" indent="0" algn="ctr">
              <a:spcBef>
                <a:spcPct val="0"/>
              </a:spcBef>
              <a:buNone/>
            </a:pPr>
            <a:r>
              <a:rPr lang="en-US" sz="6600" b="1" dirty="0">
                <a:solidFill>
                  <a:srgbClr val="003663"/>
                </a:solidFill>
                <a:latin typeface="+mj-lt"/>
                <a:ea typeface="+mj-ea"/>
                <a:cs typeface="+mj-cs"/>
              </a:rPr>
              <a:t>Public Records</a:t>
            </a:r>
          </a:p>
        </p:txBody>
      </p:sp>
    </p:spTree>
    <p:extLst>
      <p:ext uri="{BB962C8B-B14F-4D97-AF65-F5344CB8AC3E}">
        <p14:creationId xmlns:p14="http://schemas.microsoft.com/office/powerpoint/2010/main" val="39592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a:lnSpc>
                <a:spcPct val="100000"/>
              </a:lnSpc>
              <a:spcBef>
                <a:spcPts val="0"/>
              </a:spcBef>
              <a:spcAft>
                <a:spcPts val="1800"/>
              </a:spcAft>
            </a:pPr>
            <a:r>
              <a:rPr lang="en-US" sz="2400" dirty="0"/>
              <a:t>Wis. Department of Justice – Office of Open Government, October 2019</a:t>
            </a:r>
          </a:p>
          <a:p>
            <a:pPr>
              <a:lnSpc>
                <a:spcPct val="100000"/>
              </a:lnSpc>
              <a:spcBef>
                <a:spcPts val="0"/>
              </a:spcBef>
              <a:spcAft>
                <a:spcPts val="1800"/>
              </a:spcAft>
              <a:buClr>
                <a:schemeClr val="tx1"/>
              </a:buClr>
            </a:pPr>
            <a:r>
              <a:rPr lang="en-US" sz="2400" dirty="0">
                <a:solidFill>
                  <a:srgbClr val="003663"/>
                </a:solidFill>
                <a:hlinkClick r:id="rId3">
                  <a:extLst>
                    <a:ext uri="{A12FA001-AC4F-418D-AE19-62706E023703}">
                      <ahyp:hlinkClr xmlns:ahyp="http://schemas.microsoft.com/office/drawing/2018/hyperlinkcolor" val="tx"/>
                    </a:ext>
                  </a:extLst>
                </a:hlinkClick>
              </a:rPr>
              <a:t>https://www.doj.state.wi.us/office-open-government/open-government-law-and-compliance-guides</a:t>
            </a:r>
            <a:r>
              <a:rPr lang="en-US" sz="2400" dirty="0">
                <a:solidFill>
                  <a:srgbClr val="003663"/>
                </a:solidFill>
              </a:rPr>
              <a:t> </a:t>
            </a:r>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Wisconsin Public Records Law</a:t>
            </a:r>
          </a:p>
        </p:txBody>
      </p:sp>
    </p:spTree>
    <p:extLst>
      <p:ext uri="{BB962C8B-B14F-4D97-AF65-F5344CB8AC3E}">
        <p14:creationId xmlns:p14="http://schemas.microsoft.com/office/powerpoint/2010/main" val="159191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marL="0" indent="0">
              <a:lnSpc>
                <a:spcPct val="100000"/>
              </a:lnSpc>
              <a:buNone/>
              <a:defRPr/>
            </a:pPr>
            <a:r>
              <a:rPr lang="en-US" altLang="en-US" sz="2400" dirty="0"/>
              <a:t>The public records law “shall be construed in every instance with </a:t>
            </a:r>
            <a:r>
              <a:rPr lang="en-US" altLang="en-US" sz="2400" b="1" dirty="0"/>
              <a:t>a presumption of complete public access, consistent with the conduct of government business</a:t>
            </a:r>
            <a:r>
              <a:rPr lang="en-US" altLang="en-US" sz="2400" dirty="0"/>
              <a:t>. The denial of public access generally is contrary to the public interest, and only in an exceptional case may access be denied.”</a:t>
            </a:r>
            <a:endParaRPr lang="en-US" sz="2400" dirty="0"/>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Public Records Law, Wis. Stat. § 19.31</a:t>
            </a:r>
          </a:p>
        </p:txBody>
      </p:sp>
    </p:spTree>
    <p:extLst>
      <p:ext uri="{BB962C8B-B14F-4D97-AF65-F5344CB8AC3E}">
        <p14:creationId xmlns:p14="http://schemas.microsoft.com/office/powerpoint/2010/main" val="532969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marL="0" indent="0">
              <a:lnSpc>
                <a:spcPct val="100000"/>
              </a:lnSpc>
              <a:buNone/>
              <a:defRPr/>
            </a:pPr>
            <a:r>
              <a:rPr lang="en-US" altLang="en-US" sz="2400" dirty="0"/>
              <a:t>“</a:t>
            </a:r>
            <a:r>
              <a:rPr lang="en-US" sz="2400" dirty="0"/>
              <a:t>Record” is “[a]</a:t>
            </a:r>
            <a:r>
              <a:rPr lang="en-US" sz="2400" dirty="0" err="1"/>
              <a:t>ny</a:t>
            </a:r>
            <a:r>
              <a:rPr lang="en-US" sz="2400" dirty="0"/>
              <a:t> material on which written, drawn, printed, spoken, visual or electromagnetic information or electronically generated or stored data is recorded or preserved, regardless of physical form or characteristics, which </a:t>
            </a:r>
            <a:r>
              <a:rPr lang="en-US" sz="2400" b="1" dirty="0"/>
              <a:t>has been created or is being kept by</a:t>
            </a:r>
            <a:r>
              <a:rPr lang="en-US" sz="2400" dirty="0"/>
              <a:t> an authority.” </a:t>
            </a:r>
          </a:p>
          <a:p>
            <a:pPr marL="0" indent="0">
              <a:lnSpc>
                <a:spcPct val="100000"/>
              </a:lnSpc>
              <a:buNone/>
              <a:defRPr/>
            </a:pPr>
            <a:endParaRPr lang="en-US" sz="2400" dirty="0"/>
          </a:p>
          <a:p>
            <a:pPr marL="0" indent="0">
              <a:lnSpc>
                <a:spcPct val="100000"/>
              </a:lnSpc>
              <a:spcBef>
                <a:spcPts val="0"/>
              </a:spcBef>
              <a:spcAft>
                <a:spcPts val="1800"/>
              </a:spcAft>
              <a:buNone/>
              <a:defRPr/>
            </a:pPr>
            <a:r>
              <a:rPr lang="en-US" sz="2400" i="1" dirty="0"/>
              <a:t>Wis. Stat. § 19.32(2)</a:t>
            </a:r>
          </a:p>
          <a:p>
            <a:pPr marL="0" indent="0">
              <a:lnSpc>
                <a:spcPct val="100000"/>
              </a:lnSpc>
              <a:buNone/>
              <a:defRPr/>
            </a:pPr>
            <a:endParaRPr lang="en-US" sz="2400" dirty="0"/>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Task Force must produce records upon request</a:t>
            </a:r>
          </a:p>
        </p:txBody>
      </p:sp>
    </p:spTree>
    <p:extLst>
      <p:ext uri="{BB962C8B-B14F-4D97-AF65-F5344CB8AC3E}">
        <p14:creationId xmlns:p14="http://schemas.microsoft.com/office/powerpoint/2010/main" val="172838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a:lnSpc>
                <a:spcPct val="100000"/>
              </a:lnSpc>
              <a:spcBef>
                <a:spcPts val="0"/>
              </a:spcBef>
              <a:spcAft>
                <a:spcPts val="1800"/>
              </a:spcAft>
              <a:defRPr/>
            </a:pPr>
            <a:r>
              <a:rPr lang="en-US" sz="2400" dirty="0"/>
              <a:t>Drafts, notes, and preliminary documents</a:t>
            </a:r>
          </a:p>
          <a:p>
            <a:pPr>
              <a:lnSpc>
                <a:spcPct val="100000"/>
              </a:lnSpc>
              <a:spcBef>
                <a:spcPts val="0"/>
              </a:spcBef>
              <a:spcAft>
                <a:spcPts val="1800"/>
              </a:spcAft>
              <a:defRPr/>
            </a:pPr>
            <a:r>
              <a:rPr lang="en-US" sz="2400" dirty="0"/>
              <a:t>Published material available for sale or at library</a:t>
            </a:r>
          </a:p>
          <a:p>
            <a:pPr>
              <a:lnSpc>
                <a:spcPct val="100000"/>
              </a:lnSpc>
              <a:spcBef>
                <a:spcPts val="0"/>
              </a:spcBef>
              <a:spcAft>
                <a:spcPts val="1800"/>
              </a:spcAft>
              <a:defRPr/>
            </a:pPr>
            <a:r>
              <a:rPr lang="en-US" sz="2400" dirty="0"/>
              <a:t>Purely personal property</a:t>
            </a:r>
          </a:p>
          <a:p>
            <a:pPr>
              <a:lnSpc>
                <a:spcPct val="100000"/>
              </a:lnSpc>
              <a:spcBef>
                <a:spcPts val="0"/>
              </a:spcBef>
              <a:spcAft>
                <a:spcPts val="1800"/>
              </a:spcAft>
              <a:defRPr/>
            </a:pPr>
            <a:r>
              <a:rPr lang="en-US" sz="2400" dirty="0"/>
              <a:t>Material with limited access rights, such as copyrights or patents</a:t>
            </a:r>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Not a “Record”</a:t>
            </a:r>
          </a:p>
        </p:txBody>
      </p:sp>
    </p:spTree>
    <p:extLst>
      <p:ext uri="{BB962C8B-B14F-4D97-AF65-F5344CB8AC3E}">
        <p14:creationId xmlns:p14="http://schemas.microsoft.com/office/powerpoint/2010/main" val="394696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a:lnSpc>
                <a:spcPct val="100000"/>
              </a:lnSpc>
              <a:spcBef>
                <a:spcPts val="0"/>
              </a:spcBef>
              <a:spcAft>
                <a:spcPts val="1800"/>
              </a:spcAft>
              <a:defRPr/>
            </a:pPr>
            <a:r>
              <a:rPr lang="en-US" sz="2400" dirty="0"/>
              <a:t>Emails, text messages, and documents on private accounts</a:t>
            </a:r>
          </a:p>
          <a:p>
            <a:pPr>
              <a:lnSpc>
                <a:spcPct val="100000"/>
              </a:lnSpc>
              <a:spcBef>
                <a:spcPts val="0"/>
              </a:spcBef>
              <a:spcAft>
                <a:spcPts val="1800"/>
              </a:spcAft>
              <a:defRPr/>
            </a:pPr>
            <a:r>
              <a:rPr lang="en-US" sz="2400" dirty="0"/>
              <a:t>Content determines whether it is a “record,” not the medium, format, or location</a:t>
            </a:r>
          </a:p>
          <a:p>
            <a:pPr>
              <a:lnSpc>
                <a:spcPct val="100000"/>
              </a:lnSpc>
              <a:spcBef>
                <a:spcPts val="0"/>
              </a:spcBef>
              <a:spcAft>
                <a:spcPts val="1800"/>
              </a:spcAft>
              <a:defRPr/>
            </a:pPr>
            <a:r>
              <a:rPr lang="en-US" sz="2400" dirty="0"/>
              <a:t>Personal materials on the same private accounts are not subject to disclosure</a:t>
            </a:r>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May be “Records”</a:t>
            </a:r>
          </a:p>
        </p:txBody>
      </p:sp>
    </p:spTree>
    <p:extLst>
      <p:ext uri="{BB962C8B-B14F-4D97-AF65-F5344CB8AC3E}">
        <p14:creationId xmlns:p14="http://schemas.microsoft.com/office/powerpoint/2010/main" val="47689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a:lnSpc>
                <a:spcPct val="100000"/>
              </a:lnSpc>
              <a:spcBef>
                <a:spcPts val="0"/>
              </a:spcBef>
              <a:spcAft>
                <a:spcPts val="1800"/>
              </a:spcAft>
              <a:defRPr/>
            </a:pPr>
            <a:r>
              <a:rPr lang="en-US" sz="2400" dirty="0"/>
              <a:t>May be in writing or oral</a:t>
            </a:r>
          </a:p>
          <a:p>
            <a:pPr>
              <a:lnSpc>
                <a:spcPct val="100000"/>
              </a:lnSpc>
              <a:spcBef>
                <a:spcPts val="0"/>
              </a:spcBef>
              <a:spcAft>
                <a:spcPts val="1800"/>
              </a:spcAft>
              <a:defRPr/>
            </a:pPr>
            <a:r>
              <a:rPr lang="en-US" sz="2400" dirty="0"/>
              <a:t>“Magic words” not required</a:t>
            </a:r>
          </a:p>
          <a:p>
            <a:pPr>
              <a:lnSpc>
                <a:spcPct val="100000"/>
              </a:lnSpc>
              <a:spcBef>
                <a:spcPts val="0"/>
              </a:spcBef>
              <a:spcAft>
                <a:spcPts val="1800"/>
              </a:spcAft>
              <a:defRPr/>
            </a:pPr>
            <a:r>
              <a:rPr lang="en-US" sz="2400" dirty="0"/>
              <a:t>Must be reasonably specific as to time and subject matter</a:t>
            </a:r>
          </a:p>
          <a:p>
            <a:pPr>
              <a:lnSpc>
                <a:spcPct val="100000"/>
              </a:lnSpc>
              <a:spcBef>
                <a:spcPts val="0"/>
              </a:spcBef>
              <a:spcAft>
                <a:spcPts val="1800"/>
              </a:spcAft>
              <a:defRPr/>
            </a:pPr>
            <a:r>
              <a:rPr lang="en-US" sz="2400" dirty="0"/>
              <a:t>Must reasonably describe the information or records requested</a:t>
            </a:r>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Sufficient Request</a:t>
            </a:r>
          </a:p>
        </p:txBody>
      </p:sp>
    </p:spTree>
    <p:extLst>
      <p:ext uri="{BB962C8B-B14F-4D97-AF65-F5344CB8AC3E}">
        <p14:creationId xmlns:p14="http://schemas.microsoft.com/office/powerpoint/2010/main" val="29549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marL="0" indent="0">
              <a:lnSpc>
                <a:spcPct val="100000"/>
              </a:lnSpc>
              <a:spcBef>
                <a:spcPts val="0"/>
              </a:spcBef>
              <a:spcAft>
                <a:spcPts val="1800"/>
              </a:spcAft>
              <a:buNone/>
              <a:defRPr/>
            </a:pPr>
            <a:r>
              <a:rPr lang="en-US" sz="2400" dirty="0"/>
              <a:t>As soon as practicable, without delay:</a:t>
            </a:r>
          </a:p>
          <a:p>
            <a:pPr>
              <a:lnSpc>
                <a:spcPct val="100000"/>
              </a:lnSpc>
              <a:spcBef>
                <a:spcPts val="0"/>
              </a:spcBef>
              <a:spcAft>
                <a:spcPts val="1800"/>
              </a:spcAft>
              <a:defRPr/>
            </a:pPr>
            <a:r>
              <a:rPr lang="en-US" sz="2400" dirty="0"/>
              <a:t>Provide records</a:t>
            </a:r>
          </a:p>
          <a:p>
            <a:pPr>
              <a:lnSpc>
                <a:spcPct val="100000"/>
              </a:lnSpc>
              <a:spcBef>
                <a:spcPts val="0"/>
              </a:spcBef>
              <a:spcAft>
                <a:spcPts val="1800"/>
              </a:spcAft>
              <a:defRPr/>
            </a:pPr>
            <a:r>
              <a:rPr lang="en-US" sz="2400" dirty="0"/>
              <a:t>Deny or partial denial</a:t>
            </a:r>
          </a:p>
          <a:p>
            <a:pPr>
              <a:lnSpc>
                <a:spcPct val="100000"/>
              </a:lnSpc>
              <a:spcBef>
                <a:spcPts val="0"/>
              </a:spcBef>
              <a:spcAft>
                <a:spcPts val="1800"/>
              </a:spcAft>
              <a:defRPr/>
            </a:pPr>
            <a:r>
              <a:rPr lang="en-US" sz="2400" dirty="0"/>
              <a:t>Respond that there are no records</a:t>
            </a:r>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Response</a:t>
            </a:r>
          </a:p>
        </p:txBody>
      </p:sp>
    </p:spTree>
    <p:extLst>
      <p:ext uri="{BB962C8B-B14F-4D97-AF65-F5344CB8AC3E}">
        <p14:creationId xmlns:p14="http://schemas.microsoft.com/office/powerpoint/2010/main" val="387130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a:lnSpc>
                <a:spcPct val="100000"/>
              </a:lnSpc>
              <a:spcBef>
                <a:spcPts val="0"/>
              </a:spcBef>
              <a:spcAft>
                <a:spcPts val="1800"/>
              </a:spcAft>
              <a:defRPr/>
            </a:pPr>
            <a:r>
              <a:rPr lang="en-US" sz="2400" dirty="0"/>
              <a:t>DWD will assist with the response</a:t>
            </a:r>
          </a:p>
          <a:p>
            <a:pPr>
              <a:lnSpc>
                <a:spcPct val="100000"/>
              </a:lnSpc>
              <a:spcBef>
                <a:spcPts val="0"/>
              </a:spcBef>
              <a:spcAft>
                <a:spcPts val="1800"/>
              </a:spcAft>
              <a:defRPr/>
            </a:pPr>
            <a:r>
              <a:rPr lang="en-US" sz="2400" dirty="0"/>
              <a:t>Do not delay – forward the request to DWD Legal:  </a:t>
            </a:r>
            <a:r>
              <a:rPr lang="en-US" sz="2400" dirty="0">
                <a:solidFill>
                  <a:srgbClr val="003663"/>
                </a:solidFill>
                <a:hlinkClick r:id="rId3">
                  <a:extLst>
                    <a:ext uri="{A12FA001-AC4F-418D-AE19-62706E023703}">
                      <ahyp:hlinkClr xmlns:ahyp="http://schemas.microsoft.com/office/drawing/2018/hyperlinkcolor" val="tx"/>
                    </a:ext>
                  </a:extLst>
                </a:hlinkClick>
              </a:rPr>
              <a:t>OpenRecords@dwd.wisconsin.gov</a:t>
            </a:r>
            <a:r>
              <a:rPr lang="en-US" sz="2400" dirty="0">
                <a:solidFill>
                  <a:srgbClr val="003663"/>
                </a:solidFill>
              </a:rPr>
              <a:t> </a:t>
            </a:r>
          </a:p>
          <a:p>
            <a:pPr>
              <a:lnSpc>
                <a:spcPct val="100000"/>
              </a:lnSpc>
              <a:spcBef>
                <a:spcPts val="0"/>
              </a:spcBef>
              <a:spcAft>
                <a:spcPts val="1800"/>
              </a:spcAft>
              <a:defRPr/>
            </a:pPr>
            <a:r>
              <a:rPr lang="en-US" sz="2400" dirty="0"/>
              <a:t>Task Force members may need to search for responsive records</a:t>
            </a:r>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If Task Force Receives a Request</a:t>
            </a:r>
          </a:p>
        </p:txBody>
      </p:sp>
    </p:spTree>
    <p:extLst>
      <p:ext uri="{BB962C8B-B14F-4D97-AF65-F5344CB8AC3E}">
        <p14:creationId xmlns:p14="http://schemas.microsoft.com/office/powerpoint/2010/main" val="4032595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4135B2-09B5-460B-B0DB-113A1B40A007}"/>
              </a:ext>
            </a:extLst>
          </p:cNvPr>
          <p:cNvSpPr>
            <a:spLocks noGrp="1"/>
          </p:cNvSpPr>
          <p:nvPr>
            <p:ph type="title" idx="4294967295"/>
          </p:nvPr>
        </p:nvSpPr>
        <p:spPr>
          <a:xfrm>
            <a:off x="2152650" y="2891597"/>
            <a:ext cx="7886700" cy="1074806"/>
          </a:xfrm>
          <a:prstGeom prst="rect">
            <a:avLst/>
          </a:prstGeom>
        </p:spPr>
        <p:txBody>
          <a:bodyPr anchor="ctr"/>
          <a:lstStyle/>
          <a:p>
            <a:pPr algn="ctr"/>
            <a:r>
              <a:rPr lang="en-US" sz="6600" b="1" dirty="0">
                <a:solidFill>
                  <a:srgbClr val="003663"/>
                </a:solidFill>
              </a:rPr>
              <a:t>Questions?</a:t>
            </a:r>
          </a:p>
        </p:txBody>
      </p:sp>
    </p:spTree>
    <p:extLst>
      <p:ext uri="{BB962C8B-B14F-4D97-AF65-F5344CB8AC3E}">
        <p14:creationId xmlns:p14="http://schemas.microsoft.com/office/powerpoint/2010/main" val="276087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345672-3EF6-4DA5-9B5D-651934CAF1E6}"/>
              </a:ext>
            </a:extLst>
          </p:cNvPr>
          <p:cNvSpPr>
            <a:spLocks noGrp="1"/>
          </p:cNvSpPr>
          <p:nvPr>
            <p:ph type="title"/>
          </p:nvPr>
        </p:nvSpPr>
        <p:spPr>
          <a:xfrm>
            <a:off x="0" y="4191000"/>
            <a:ext cx="12192000" cy="1143000"/>
          </a:xfrm>
        </p:spPr>
        <p:txBody>
          <a:bodyPr>
            <a:normAutofit/>
          </a:bodyPr>
          <a:lstStyle/>
          <a:p>
            <a:r>
              <a:rPr lang="en-US" sz="5400" dirty="0"/>
              <a:t>Open Meetings &amp; Public Records</a:t>
            </a:r>
          </a:p>
        </p:txBody>
      </p:sp>
      <p:sp>
        <p:nvSpPr>
          <p:cNvPr id="9" name="Text Placeholder 8">
            <a:extLst>
              <a:ext uri="{FF2B5EF4-FFF2-40B4-BE49-F238E27FC236}">
                <a16:creationId xmlns:a16="http://schemas.microsoft.com/office/drawing/2014/main" id="{2E1E686D-7013-4C9B-8857-B17BBB4E5FF6}"/>
              </a:ext>
            </a:extLst>
          </p:cNvPr>
          <p:cNvSpPr>
            <a:spLocks noGrp="1"/>
          </p:cNvSpPr>
          <p:nvPr>
            <p:ph type="body" sz="quarter" idx="11"/>
          </p:nvPr>
        </p:nvSpPr>
        <p:spPr>
          <a:xfrm>
            <a:off x="3352800" y="5456573"/>
            <a:ext cx="5486400" cy="685800"/>
          </a:xfrm>
        </p:spPr>
        <p:txBody>
          <a:bodyPr/>
          <a:lstStyle/>
          <a:p>
            <a:pPr lvl="0">
              <a:spcBef>
                <a:spcPts val="1000"/>
              </a:spcBef>
            </a:pPr>
            <a:r>
              <a:rPr lang="en-US" b="1" dirty="0">
                <a:solidFill>
                  <a:prstClr val="white"/>
                </a:solidFill>
                <a:latin typeface="Century Gothic" panose="020F0302020204030204"/>
              </a:rPr>
              <a:t>Jennifer Wakerhauser</a:t>
            </a:r>
            <a:br>
              <a:rPr lang="en-US" dirty="0">
                <a:solidFill>
                  <a:prstClr val="white"/>
                </a:solidFill>
                <a:latin typeface="Century Gothic" panose="020F0302020204030204"/>
              </a:rPr>
            </a:br>
            <a:r>
              <a:rPr lang="en-US" dirty="0">
                <a:solidFill>
                  <a:prstClr val="white"/>
                </a:solidFill>
                <a:latin typeface="Century Gothic" panose="020F0302020204030204"/>
              </a:rPr>
              <a:t>DWD Chief Legal Counsel</a:t>
            </a:r>
          </a:p>
          <a:p>
            <a:pPr lvl="0">
              <a:spcBef>
                <a:spcPts val="1000"/>
              </a:spcBef>
            </a:pPr>
            <a:endParaRPr lang="en-US" dirty="0">
              <a:solidFill>
                <a:prstClr val="white"/>
              </a:solidFill>
              <a:latin typeface="Century Gothic" panose="020F0302020204030204"/>
            </a:endParaRPr>
          </a:p>
        </p:txBody>
      </p:sp>
      <p:sp>
        <p:nvSpPr>
          <p:cNvPr id="11" name="Text Placeholder 3">
            <a:extLst>
              <a:ext uri="{FF2B5EF4-FFF2-40B4-BE49-F238E27FC236}">
                <a16:creationId xmlns:a16="http://schemas.microsoft.com/office/drawing/2014/main" id="{661C2674-CE1F-4988-B040-96A37275E8DA}"/>
              </a:ext>
            </a:extLst>
          </p:cNvPr>
          <p:cNvSpPr txBox="1">
            <a:spLocks/>
          </p:cNvSpPr>
          <p:nvPr/>
        </p:nvSpPr>
        <p:spPr>
          <a:xfrm>
            <a:off x="1524000" y="6291719"/>
            <a:ext cx="10134600" cy="413881"/>
          </a:xfrm>
          <a:prstGeom prst="rect">
            <a:avLst/>
          </a:prstGeom>
        </p:spPr>
        <p:txBody>
          <a:bodyPr/>
          <a:lstStyle>
            <a:lvl1pPr marL="0" indent="0" algn="ctr" defTabSz="914400" rtl="0" eaLnBrk="1" latinLnBrk="0" hangingPunct="1">
              <a:spcBef>
                <a:spcPct val="20000"/>
              </a:spcBef>
              <a:buFont typeface="Arial" pitchFamily="34" charset="0"/>
              <a:buNone/>
              <a:defRPr sz="1800" kern="1200" spc="300">
                <a:solidFill>
                  <a:schemeClr val="bg1"/>
                </a:solidFill>
                <a:latin typeface="+mn-lt"/>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Joint Enforcement Task Force on Payroll Fraud and Worker Misclassification  |  December 16,2021   |  WebEx</a:t>
            </a:r>
          </a:p>
        </p:txBody>
      </p:sp>
      <p:pic>
        <p:nvPicPr>
          <p:cNvPr id="6" name="Picture 5">
            <a:extLst>
              <a:ext uri="{FF2B5EF4-FFF2-40B4-BE49-F238E27FC236}">
                <a16:creationId xmlns:a16="http://schemas.microsoft.com/office/drawing/2014/main" id="{3425DF9F-5A94-4732-8FCE-57675F0B8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287" y="715627"/>
            <a:ext cx="2981426" cy="2743200"/>
          </a:xfrm>
          <a:prstGeom prst="rect">
            <a:avLst/>
          </a:prstGeom>
        </p:spPr>
      </p:pic>
    </p:spTree>
    <p:extLst>
      <p:ext uri="{BB962C8B-B14F-4D97-AF65-F5344CB8AC3E}">
        <p14:creationId xmlns:p14="http://schemas.microsoft.com/office/powerpoint/2010/main" val="3637134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6294D0-E5A7-4ED8-8DD0-829EC38650CC}"/>
              </a:ext>
            </a:extLst>
          </p:cNvPr>
          <p:cNvSpPr/>
          <p:nvPr/>
        </p:nvSpPr>
        <p:spPr>
          <a:xfrm>
            <a:off x="-152400" y="2444115"/>
            <a:ext cx="12344400" cy="1969770"/>
          </a:xfrm>
          <a:prstGeom prst="rect">
            <a:avLst/>
          </a:prstGeom>
        </p:spPr>
        <p:txBody>
          <a:bodyPr wrap="square">
            <a:spAutoFit/>
          </a:bodyPr>
          <a:lstStyle/>
          <a:p>
            <a:pPr algn="ctr">
              <a:spcAft>
                <a:spcPts val="400"/>
              </a:spcAft>
              <a:defRPr/>
            </a:pPr>
            <a:r>
              <a:rPr lang="en-US" sz="4000" b="1" dirty="0">
                <a:solidFill>
                  <a:schemeClr val="accent6">
                    <a:lumMod val="50000"/>
                  </a:schemeClr>
                </a:solidFill>
                <a:latin typeface="+mj-lt"/>
                <a:ea typeface="+mj-ea"/>
                <a:cs typeface="+mj-cs"/>
              </a:rPr>
              <a:t>Jennifer Wakerhauser</a:t>
            </a:r>
          </a:p>
          <a:p>
            <a:pPr algn="ctr">
              <a:spcAft>
                <a:spcPts val="400"/>
              </a:spcAft>
              <a:defRPr/>
            </a:pPr>
            <a:r>
              <a:rPr lang="en-US" altLang="en-US" sz="2400" dirty="0">
                <a:latin typeface="Century Gothic" panose="020B0502020202020204" pitchFamily="34" charset="0"/>
                <a:ea typeface="Open Sans" panose="020B0606030504020204" pitchFamily="34" charset="0"/>
                <a:cs typeface="Open Sans" panose="020B0606030504020204" pitchFamily="34" charset="0"/>
              </a:rPr>
              <a:t>DWD Chief Legal Counsel</a:t>
            </a:r>
          </a:p>
          <a:p>
            <a:pPr algn="ctr">
              <a:spcAft>
                <a:spcPts val="400"/>
              </a:spcAft>
              <a:defRPr/>
            </a:pPr>
            <a:r>
              <a:rPr lang="en-US" altLang="en-US" sz="2400" dirty="0">
                <a:latin typeface="Century Gothic" panose="020B0502020202020204" pitchFamily="34" charset="0"/>
                <a:ea typeface="Open Sans" panose="020B0606030504020204" pitchFamily="34" charset="0"/>
                <a:cs typeface="Open Sans" panose="020B0606030504020204" pitchFamily="34" charset="0"/>
              </a:rPr>
              <a:t>(608) 261-6705</a:t>
            </a:r>
          </a:p>
          <a:p>
            <a:pPr algn="ctr">
              <a:spcAft>
                <a:spcPts val="400"/>
              </a:spcAft>
              <a:defRPr/>
            </a:pPr>
            <a:r>
              <a:rPr lang="en-US" altLang="en-US" sz="2400" dirty="0">
                <a:solidFill>
                  <a:srgbClr val="003663"/>
                </a:solidFill>
                <a:latin typeface="Century Gothic" panose="020B0502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JenniferL.Wakerhauser@dwd.wisconsin.gov</a:t>
            </a:r>
            <a:r>
              <a:rPr lang="en-US" altLang="en-US" sz="2400" dirty="0">
                <a:solidFill>
                  <a:srgbClr val="003663"/>
                </a:solidFill>
                <a:latin typeface="Century Gothic" panose="020B0502020202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90286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4E3C8D1-F5E3-49E4-A43D-B5E9D0E84FF1}"/>
              </a:ext>
            </a:extLst>
          </p:cNvPr>
          <p:cNvSpPr>
            <a:spLocks noGrp="1"/>
          </p:cNvSpPr>
          <p:nvPr>
            <p:ph type="body" sz="quarter" idx="10"/>
          </p:nvPr>
        </p:nvSpPr>
        <p:spPr>
          <a:xfrm>
            <a:off x="0" y="2667000"/>
            <a:ext cx="12192000" cy="533400"/>
          </a:xfrm>
        </p:spPr>
        <p:txBody>
          <a:bodyPr/>
          <a:lstStyle/>
          <a:p>
            <a:pPr marL="0" indent="0" algn="ctr">
              <a:spcBef>
                <a:spcPct val="0"/>
              </a:spcBef>
              <a:buNone/>
            </a:pPr>
            <a:r>
              <a:rPr lang="en-US" sz="6600" b="1" dirty="0">
                <a:solidFill>
                  <a:srgbClr val="003663"/>
                </a:solidFill>
                <a:latin typeface="+mj-lt"/>
                <a:ea typeface="+mj-ea"/>
                <a:cs typeface="+mj-cs"/>
              </a:rPr>
              <a:t>Open Meetings</a:t>
            </a:r>
          </a:p>
        </p:txBody>
      </p:sp>
    </p:spTree>
    <p:extLst>
      <p:ext uri="{BB962C8B-B14F-4D97-AF65-F5344CB8AC3E}">
        <p14:creationId xmlns:p14="http://schemas.microsoft.com/office/powerpoint/2010/main" val="418764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a:lnSpc>
                <a:spcPct val="100000"/>
              </a:lnSpc>
              <a:spcBef>
                <a:spcPts val="0"/>
              </a:spcBef>
              <a:spcAft>
                <a:spcPts val="1800"/>
              </a:spcAft>
            </a:pPr>
            <a:r>
              <a:rPr lang="en-US" sz="2400" dirty="0"/>
              <a:t>Wis. Department of Justice – Office of Open Government, May 2019</a:t>
            </a:r>
          </a:p>
          <a:p>
            <a:pPr>
              <a:lnSpc>
                <a:spcPct val="100000"/>
              </a:lnSpc>
              <a:spcBef>
                <a:spcPts val="0"/>
              </a:spcBef>
              <a:spcAft>
                <a:spcPts val="1800"/>
              </a:spcAft>
              <a:buClr>
                <a:schemeClr val="tx1"/>
              </a:buClr>
            </a:pPr>
            <a:r>
              <a:rPr lang="en-US" sz="2400" dirty="0">
                <a:solidFill>
                  <a:srgbClr val="003663"/>
                </a:solidFill>
                <a:hlinkClick r:id="rId3">
                  <a:extLst>
                    <a:ext uri="{A12FA001-AC4F-418D-AE19-62706E023703}">
                      <ahyp:hlinkClr xmlns:ahyp="http://schemas.microsoft.com/office/drawing/2018/hyperlinkcolor" val="tx"/>
                    </a:ext>
                  </a:extLst>
                </a:hlinkClick>
              </a:rPr>
              <a:t>https://www.doj.state.wi.us/office-open-government/open-government-law-and-compliance-guides</a:t>
            </a:r>
            <a:r>
              <a:rPr lang="en-US" sz="2400" dirty="0">
                <a:solidFill>
                  <a:srgbClr val="003663"/>
                </a:solidFill>
              </a:rPr>
              <a:t> </a:t>
            </a:r>
          </a:p>
          <a:p>
            <a:pPr marL="0" indent="0">
              <a:lnSpc>
                <a:spcPct val="100000"/>
              </a:lnSpc>
              <a:spcBef>
                <a:spcPts val="0"/>
              </a:spcBef>
              <a:spcAft>
                <a:spcPts val="1800"/>
              </a:spcAft>
              <a:buNone/>
            </a:pPr>
            <a:endParaRPr lang="en-US" dirty="0"/>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Wisconsin Open Meetings Law</a:t>
            </a:r>
          </a:p>
        </p:txBody>
      </p:sp>
    </p:spTree>
    <p:extLst>
      <p:ext uri="{BB962C8B-B14F-4D97-AF65-F5344CB8AC3E}">
        <p14:creationId xmlns:p14="http://schemas.microsoft.com/office/powerpoint/2010/main" val="161978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marL="0" indent="0">
              <a:lnSpc>
                <a:spcPct val="100000"/>
              </a:lnSpc>
              <a:buNone/>
              <a:defRPr/>
            </a:pPr>
            <a:r>
              <a:rPr lang="en-US" sz="2400" dirty="0"/>
              <a:t>“In recognition of the fact that a representative government of the American type is dependent upon an informed electorate, it is declared to be the policy of this state that </a:t>
            </a:r>
            <a:r>
              <a:rPr lang="en-US" sz="2400" b="1" dirty="0"/>
              <a:t>the public is entitled to the </a:t>
            </a:r>
            <a:r>
              <a:rPr lang="en-US" sz="2400" b="1" i="1" dirty="0"/>
              <a:t>fullest and most complete information </a:t>
            </a:r>
            <a:r>
              <a:rPr lang="en-US" sz="2400" b="1" dirty="0"/>
              <a:t>regarding the affairs of government as is compatible with the conduct of governmental business</a:t>
            </a:r>
            <a:r>
              <a:rPr lang="en-US" sz="2400" dirty="0"/>
              <a:t>.”</a:t>
            </a:r>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Open Meetings Law, Wis. Stat. § 19.81</a:t>
            </a:r>
          </a:p>
        </p:txBody>
      </p:sp>
    </p:spTree>
    <p:extLst>
      <p:ext uri="{BB962C8B-B14F-4D97-AF65-F5344CB8AC3E}">
        <p14:creationId xmlns:p14="http://schemas.microsoft.com/office/powerpoint/2010/main" val="6953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marL="0" indent="0">
              <a:lnSpc>
                <a:spcPct val="100000"/>
              </a:lnSpc>
              <a:spcBef>
                <a:spcPts val="0"/>
              </a:spcBef>
              <a:spcAft>
                <a:spcPts val="2400"/>
              </a:spcAft>
              <a:buNone/>
            </a:pPr>
            <a:r>
              <a:rPr lang="en-US" sz="2400" dirty="0"/>
              <a:t>All Task Force meetings:</a:t>
            </a:r>
          </a:p>
          <a:p>
            <a:pPr>
              <a:lnSpc>
                <a:spcPct val="100000"/>
              </a:lnSpc>
              <a:spcBef>
                <a:spcPts val="0"/>
              </a:spcBef>
              <a:spcAft>
                <a:spcPts val="1800"/>
              </a:spcAft>
            </a:pPr>
            <a:r>
              <a:rPr lang="en-US" sz="2400" dirty="0"/>
              <a:t>Must be preceded by public notice, and</a:t>
            </a:r>
          </a:p>
          <a:p>
            <a:pPr>
              <a:lnSpc>
                <a:spcPct val="100000"/>
              </a:lnSpc>
              <a:spcBef>
                <a:spcPts val="0"/>
              </a:spcBef>
              <a:spcAft>
                <a:spcPts val="1800"/>
              </a:spcAft>
            </a:pPr>
            <a:r>
              <a:rPr lang="en-US" sz="2400" dirty="0"/>
              <a:t>Must be held in a public place that is open and reasonably accessible to all members of the public.</a:t>
            </a:r>
          </a:p>
          <a:p>
            <a:pPr marL="0" indent="0">
              <a:lnSpc>
                <a:spcPct val="100000"/>
              </a:lnSpc>
              <a:spcBef>
                <a:spcPts val="0"/>
              </a:spcBef>
              <a:spcAft>
                <a:spcPts val="1800"/>
              </a:spcAft>
              <a:buNone/>
            </a:pPr>
            <a:endParaRPr lang="en-US" dirty="0"/>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Task Force is a “governmental body”</a:t>
            </a:r>
          </a:p>
        </p:txBody>
      </p:sp>
    </p:spTree>
    <p:extLst>
      <p:ext uri="{BB962C8B-B14F-4D97-AF65-F5344CB8AC3E}">
        <p14:creationId xmlns:p14="http://schemas.microsoft.com/office/powerpoint/2010/main" val="127175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marL="0" indent="0">
              <a:lnSpc>
                <a:spcPct val="100000"/>
              </a:lnSpc>
              <a:spcBef>
                <a:spcPts val="0"/>
              </a:spcBef>
              <a:spcAft>
                <a:spcPts val="2400"/>
              </a:spcAft>
              <a:buNone/>
            </a:pPr>
            <a:r>
              <a:rPr lang="en-US" sz="2400" dirty="0"/>
              <a:t>A “meeting” occurs whenever:</a:t>
            </a:r>
          </a:p>
          <a:p>
            <a:pPr>
              <a:lnSpc>
                <a:spcPct val="100000"/>
              </a:lnSpc>
              <a:spcBef>
                <a:spcPts val="0"/>
              </a:spcBef>
              <a:spcAft>
                <a:spcPts val="1800"/>
              </a:spcAft>
              <a:defRPr/>
            </a:pPr>
            <a:r>
              <a:rPr lang="en-US" sz="2400" dirty="0"/>
              <a:t>Members </a:t>
            </a:r>
            <a:r>
              <a:rPr lang="en-US" sz="2400" b="1" dirty="0"/>
              <a:t>convene</a:t>
            </a:r>
            <a:r>
              <a:rPr lang="en-US" sz="2400" dirty="0"/>
              <a:t> for the </a:t>
            </a:r>
            <a:r>
              <a:rPr lang="en-US" sz="2400" b="1" dirty="0"/>
              <a:t>purpose</a:t>
            </a:r>
            <a:r>
              <a:rPr lang="en-US" sz="2400" dirty="0"/>
              <a:t> of conducting governmental business; and </a:t>
            </a:r>
          </a:p>
          <a:p>
            <a:pPr>
              <a:lnSpc>
                <a:spcPct val="100000"/>
              </a:lnSpc>
              <a:spcBef>
                <a:spcPts val="0"/>
              </a:spcBef>
              <a:spcAft>
                <a:spcPts val="1800"/>
              </a:spcAft>
              <a:defRPr/>
            </a:pPr>
            <a:r>
              <a:rPr lang="en-US" sz="2400" dirty="0"/>
              <a:t>The </a:t>
            </a:r>
            <a:r>
              <a:rPr lang="en-US" sz="2400" b="1" dirty="0"/>
              <a:t>number</a:t>
            </a:r>
            <a:r>
              <a:rPr lang="en-US" sz="2400" dirty="0"/>
              <a:t> of members present is sufficient to determine the body's course of action</a:t>
            </a:r>
            <a:endParaRPr lang="en-US" dirty="0"/>
          </a:p>
          <a:p>
            <a:pPr marL="0" indent="0">
              <a:lnSpc>
                <a:spcPct val="100000"/>
              </a:lnSpc>
              <a:spcBef>
                <a:spcPts val="0"/>
              </a:spcBef>
              <a:spcAft>
                <a:spcPts val="1800"/>
              </a:spcAft>
              <a:buNone/>
            </a:pPr>
            <a:r>
              <a:rPr lang="en-US" sz="2400" i="1" dirty="0"/>
              <a:t>State el rel. Newspapers v. Showers, 135 Wis. 2d 77 (1987)</a:t>
            </a:r>
          </a:p>
          <a:p>
            <a:pPr marL="0" indent="0">
              <a:lnSpc>
                <a:spcPct val="100000"/>
              </a:lnSpc>
              <a:spcBef>
                <a:spcPts val="0"/>
              </a:spcBef>
              <a:spcAft>
                <a:spcPts val="1800"/>
              </a:spcAft>
              <a:buNone/>
            </a:pPr>
            <a:endParaRPr lang="en-US" dirty="0"/>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Meeting Definition</a:t>
            </a:r>
          </a:p>
        </p:txBody>
      </p:sp>
    </p:spTree>
    <p:extLst>
      <p:ext uri="{BB962C8B-B14F-4D97-AF65-F5344CB8AC3E}">
        <p14:creationId xmlns:p14="http://schemas.microsoft.com/office/powerpoint/2010/main" val="249808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marL="0" indent="0">
              <a:lnSpc>
                <a:spcPct val="100000"/>
              </a:lnSpc>
              <a:spcBef>
                <a:spcPts val="0"/>
              </a:spcBef>
              <a:spcAft>
                <a:spcPts val="2400"/>
              </a:spcAft>
              <a:buNone/>
            </a:pPr>
            <a:r>
              <a:rPr lang="en-US" sz="2400" dirty="0"/>
              <a:t>Meetings begin in open session:</a:t>
            </a:r>
          </a:p>
          <a:p>
            <a:pPr>
              <a:lnSpc>
                <a:spcPct val="100000"/>
              </a:lnSpc>
              <a:spcBef>
                <a:spcPts val="0"/>
              </a:spcBef>
              <a:spcAft>
                <a:spcPts val="1800"/>
              </a:spcAft>
              <a:defRPr/>
            </a:pPr>
            <a:r>
              <a:rPr lang="en-US" sz="2400" dirty="0"/>
              <a:t>Citizens right to attend and observe</a:t>
            </a:r>
          </a:p>
          <a:p>
            <a:pPr>
              <a:lnSpc>
                <a:spcPct val="100000"/>
              </a:lnSpc>
              <a:spcBef>
                <a:spcPts val="0"/>
              </a:spcBef>
              <a:spcAft>
                <a:spcPts val="1800"/>
              </a:spcAft>
              <a:defRPr/>
            </a:pPr>
            <a:r>
              <a:rPr lang="en-US" sz="2400" dirty="0"/>
              <a:t>Allow recording, filming, or photographing the meeting</a:t>
            </a:r>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Meetings Presumed Open</a:t>
            </a:r>
          </a:p>
        </p:txBody>
      </p:sp>
    </p:spTree>
    <p:extLst>
      <p:ext uri="{BB962C8B-B14F-4D97-AF65-F5344CB8AC3E}">
        <p14:creationId xmlns:p14="http://schemas.microsoft.com/office/powerpoint/2010/main" val="39794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8FA216-7F12-4652-BA37-9F05EDAEEB07}"/>
              </a:ext>
            </a:extLst>
          </p:cNvPr>
          <p:cNvSpPr>
            <a:spLocks noGrp="1"/>
          </p:cNvSpPr>
          <p:nvPr>
            <p:ph sz="quarter" idx="10"/>
          </p:nvPr>
        </p:nvSpPr>
        <p:spPr>
          <a:xfrm>
            <a:off x="838200" y="1371600"/>
            <a:ext cx="10515600" cy="4267200"/>
          </a:xfrm>
        </p:spPr>
        <p:txBody>
          <a:bodyPr/>
          <a:lstStyle/>
          <a:p>
            <a:pPr marL="0" indent="0">
              <a:lnSpc>
                <a:spcPct val="100000"/>
              </a:lnSpc>
              <a:spcBef>
                <a:spcPts val="0"/>
              </a:spcBef>
              <a:spcAft>
                <a:spcPts val="2400"/>
              </a:spcAft>
              <a:buNone/>
            </a:pPr>
            <a:r>
              <a:rPr lang="en-US" sz="2400" dirty="0"/>
              <a:t>By motion, may go into closed session:</a:t>
            </a:r>
          </a:p>
          <a:p>
            <a:pPr>
              <a:lnSpc>
                <a:spcPct val="100000"/>
              </a:lnSpc>
              <a:spcBef>
                <a:spcPts val="0"/>
              </a:spcBef>
              <a:spcAft>
                <a:spcPts val="1800"/>
              </a:spcAft>
              <a:defRPr/>
            </a:pPr>
            <a:r>
              <a:rPr lang="en-US" sz="2400" dirty="0"/>
              <a:t>Votes of each member must be recorded</a:t>
            </a:r>
          </a:p>
          <a:p>
            <a:pPr>
              <a:lnSpc>
                <a:spcPct val="100000"/>
              </a:lnSpc>
              <a:spcBef>
                <a:spcPts val="0"/>
              </a:spcBef>
              <a:spcAft>
                <a:spcPts val="1800"/>
              </a:spcAft>
              <a:defRPr/>
            </a:pPr>
            <a:r>
              <a:rPr lang="en-US" sz="2400" dirty="0"/>
              <a:t>Chair must announce the statutory exemption authorizing closed session and the nature of the business to be considered</a:t>
            </a:r>
          </a:p>
        </p:txBody>
      </p:sp>
      <p:sp>
        <p:nvSpPr>
          <p:cNvPr id="5" name="Title 4">
            <a:extLst>
              <a:ext uri="{FF2B5EF4-FFF2-40B4-BE49-F238E27FC236}">
                <a16:creationId xmlns:a16="http://schemas.microsoft.com/office/drawing/2014/main" id="{E72B4C59-EA64-4C48-BF72-AE57B52C8E1C}"/>
              </a:ext>
            </a:extLst>
          </p:cNvPr>
          <p:cNvSpPr>
            <a:spLocks noGrp="1"/>
          </p:cNvSpPr>
          <p:nvPr>
            <p:ph type="title"/>
          </p:nvPr>
        </p:nvSpPr>
        <p:spPr>
          <a:xfrm>
            <a:off x="0" y="388937"/>
            <a:ext cx="12192000" cy="677863"/>
          </a:xfrm>
        </p:spPr>
        <p:txBody>
          <a:bodyPr/>
          <a:lstStyle/>
          <a:p>
            <a:r>
              <a:rPr lang="en-US" sz="4000" dirty="0"/>
              <a:t>Meetings Presumed Open (cont.)</a:t>
            </a:r>
          </a:p>
        </p:txBody>
      </p:sp>
    </p:spTree>
    <p:extLst>
      <p:ext uri="{BB962C8B-B14F-4D97-AF65-F5344CB8AC3E}">
        <p14:creationId xmlns:p14="http://schemas.microsoft.com/office/powerpoint/2010/main" val="3498574692"/>
      </p:ext>
    </p:extLst>
  </p:cSld>
  <p:clrMapOvr>
    <a:masterClrMapping/>
  </p:clrMapOvr>
</p:sld>
</file>

<file path=ppt/theme/theme1.xml><?xml version="1.0" encoding="utf-8"?>
<a:theme xmlns:a="http://schemas.openxmlformats.org/drawingml/2006/main" name="Title Slid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ner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melin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ot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ner Alternativ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ocial">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3430</TotalTime>
  <Words>1396</Words>
  <Application>Microsoft Office PowerPoint</Application>
  <PresentationFormat>Widescreen</PresentationFormat>
  <Paragraphs>116</Paragraphs>
  <Slides>20</Slides>
  <Notes>16</Notes>
  <HiddenSlides>1</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20</vt:i4>
      </vt:variant>
    </vt:vector>
  </HeadingPairs>
  <TitlesOfParts>
    <vt:vector size="31" baseType="lpstr">
      <vt:lpstr>Arial</vt:lpstr>
      <vt:lpstr>Open Sans</vt:lpstr>
      <vt:lpstr>Century Gothic</vt:lpstr>
      <vt:lpstr>Raleway</vt:lpstr>
      <vt:lpstr>Title Slide</vt:lpstr>
      <vt:lpstr>Inner Slide</vt:lpstr>
      <vt:lpstr>Timeline</vt:lpstr>
      <vt:lpstr>Quote</vt:lpstr>
      <vt:lpstr>Inner Alternative</vt:lpstr>
      <vt:lpstr>Closing </vt:lpstr>
      <vt:lpstr>Social</vt:lpstr>
      <vt:lpstr>Icon Library</vt:lpstr>
      <vt:lpstr>Open Meetings &amp; Public Records</vt:lpstr>
      <vt:lpstr>PowerPoint Presentation</vt:lpstr>
      <vt:lpstr>Wisconsin Open Meetings Law</vt:lpstr>
      <vt:lpstr>Open Meetings Law, Wis. Stat. § 19.81</vt:lpstr>
      <vt:lpstr>Task Force is a “governmental body”</vt:lpstr>
      <vt:lpstr>Meeting Definition</vt:lpstr>
      <vt:lpstr>Meetings Presumed Open</vt:lpstr>
      <vt:lpstr>Meetings Presumed Open (cont.)</vt:lpstr>
      <vt:lpstr>PowerPoint Presentation</vt:lpstr>
      <vt:lpstr>Wisconsin Public Records Law</vt:lpstr>
      <vt:lpstr>Public Records Law, Wis. Stat. § 19.31</vt:lpstr>
      <vt:lpstr>Task Force must produce records upon request</vt:lpstr>
      <vt:lpstr>Not a “Record”</vt:lpstr>
      <vt:lpstr>May be “Records”</vt:lpstr>
      <vt:lpstr>Sufficient Request</vt:lpstr>
      <vt:lpstr>Response</vt:lpstr>
      <vt:lpstr>If Task Force Receives a Request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Meetings and Public Records Training</dc:title>
  <dc:subject>Open meetings &amp; public records presentation given by Jennifer Wakerhauser on 12/16/2021.</dc:subject>
  <dc:creator>Jerke, Tyler J - DWD (TJ)</dc:creator>
  <cp:lastModifiedBy>Allaby, Brian J - DWD</cp:lastModifiedBy>
  <cp:revision>370</cp:revision>
  <dcterms:created xsi:type="dcterms:W3CDTF">2020-10-26T14:05:26Z</dcterms:created>
  <dcterms:modified xsi:type="dcterms:W3CDTF">2021-12-16T18:55:24Z</dcterms:modified>
</cp:coreProperties>
</file>