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Layouts/slideLayout9.xml" ContentType="application/vnd.openxmlformats-officedocument.presentationml.slideLayout+xml"/>
  <Override PartName="/ppt/theme/theme5.xml" ContentType="application/vnd.openxmlformats-officedocument.theme+xml"/>
  <Override PartName="/ppt/slideLayouts/slideLayout10.xml" ContentType="application/vnd.openxmlformats-officedocument.presentationml.slideLayout+xml"/>
  <Override PartName="/ppt/theme/theme6.xml" ContentType="application/vnd.openxmlformats-officedocument.theme+xml"/>
  <Override PartName="/ppt/slideLayouts/slideLayout1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4" r:id="rId2"/>
    <p:sldMasterId id="2147483662" r:id="rId3"/>
    <p:sldMasterId id="2147483666" r:id="rId4"/>
    <p:sldMasterId id="2147483668" r:id="rId5"/>
    <p:sldMasterId id="2147483670" r:id="rId6"/>
    <p:sldMasterId id="2147483664" r:id="rId7"/>
  </p:sldMasterIdLst>
  <p:notesMasterIdLst>
    <p:notesMasterId r:id="rId13"/>
  </p:notesMasterIdLst>
  <p:handoutMasterIdLst>
    <p:handoutMasterId r:id="rId14"/>
  </p:handoutMasterIdLst>
  <p:sldIdLst>
    <p:sldId id="260" r:id="rId8"/>
    <p:sldId id="261" r:id="rId9"/>
    <p:sldId id="264" r:id="rId10"/>
    <p:sldId id="267" r:id="rId11"/>
    <p:sldId id="269" r:id="rId12"/>
  </p:sldIdLst>
  <p:sldSz cx="9144000" cy="6858000" type="screen4x3"/>
  <p:notesSz cx="6858000" cy="9144000"/>
  <p:embeddedFontLst>
    <p:embeddedFont>
      <p:font typeface="Century Gothic" panose="020B0502020202020204" pitchFamily="34" charset="0"/>
      <p:regular r:id="rId15"/>
      <p:bold r:id="rId16"/>
      <p:italic r:id="rId17"/>
      <p:boldItalic r:id="rId18"/>
    </p:embeddedFont>
    <p:embeddedFont>
      <p:font typeface="Open Sans" panose="020B0606030504020204" pitchFamily="34" charset="0"/>
      <p:regular r:id="rId19"/>
      <p:bold r:id="rId20"/>
      <p:italic r:id="rId21"/>
      <p:boldItalic r:id="rId22"/>
    </p:embeddedFont>
    <p:embeddedFont>
      <p:font typeface="Raleway" pitchFamily="2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921E"/>
    <a:srgbClr val="04062E"/>
    <a:srgbClr val="003663"/>
    <a:srgbClr val="55C7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>
      <p:cViewPr varScale="1">
        <p:scale>
          <a:sx n="66" d="100"/>
          <a:sy n="66" d="100"/>
        </p:scale>
        <p:origin x="39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205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26" Type="http://schemas.openxmlformats.org/officeDocument/2006/relationships/font" Target="fonts/font12.fntdata"/><Relationship Id="rId3" Type="http://schemas.openxmlformats.org/officeDocument/2006/relationships/slideMaster" Target="slideMasters/slideMaster3.xml"/><Relationship Id="rId21" Type="http://schemas.openxmlformats.org/officeDocument/2006/relationships/font" Target="fonts/font7.fntdata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font" Target="fonts/font3.fntdata"/><Relationship Id="rId25" Type="http://schemas.openxmlformats.org/officeDocument/2006/relationships/font" Target="fonts/font11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font" Target="fonts/font10.fntdata"/><Relationship Id="rId5" Type="http://schemas.openxmlformats.org/officeDocument/2006/relationships/slideMaster" Target="slideMasters/slideMaster5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font" Target="fonts/font5.fnt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handoutMaster" Target="handoutMasters/handoutMaster1.xml"/><Relationship Id="rId22" Type="http://schemas.openxmlformats.org/officeDocument/2006/relationships/font" Target="fonts/font8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4AF0341-F57F-4A2C-969F-6B334517B69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Open Sans" panose="020B0606030504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A26D65-A517-4CBA-8B3D-8539FEADC2E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EE3EA1-B456-4050-B98D-B308BD9FA300}" type="datetimeFigureOut">
              <a:rPr lang="en-US" smtClean="0">
                <a:latin typeface="Open Sans" panose="020B0606030504020204" pitchFamily="34" charset="0"/>
              </a:rPr>
              <a:t>12/16/2021</a:t>
            </a:fld>
            <a:endParaRPr lang="en-US" dirty="0">
              <a:latin typeface="Open Sans" panose="020B0606030504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7F7980-20BF-4341-91C4-69DC47AB0FE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Open Sans" panose="020B0606030504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7E0082-9266-4860-987E-E632DDF9EFE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35A802-C976-40A6-8B4B-26B29BA5A8A7}" type="slidenum">
              <a:rPr lang="en-US" smtClean="0">
                <a:latin typeface="Open Sans" panose="020B0606030504020204" pitchFamily="34" charset="0"/>
              </a:rPr>
              <a:t>‹#›</a:t>
            </a:fld>
            <a:endParaRPr lang="en-US" dirty="0"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6869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Open Sans" panose="020B0606030504020204" pitchFamily="34" charset="0"/>
              </a:defRPr>
            </a:lvl1pPr>
          </a:lstStyle>
          <a:p>
            <a:fld id="{5A89C07B-4F37-485B-8303-F16C00A6A319}" type="datetimeFigureOut">
              <a:rPr lang="en-US" smtClean="0"/>
              <a:pPr/>
              <a:t>12/16/2021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Open Sans" panose="020B0606030504020204" pitchFamily="34" charset="0"/>
              </a:defRPr>
            </a:lvl1pPr>
          </a:lstStyle>
          <a:p>
            <a:fld id="{C57B0DD1-2118-4507-8E45-07AB7E0B976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37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997EB76-AE11-4F4D-AF36-399B4D39333E}"/>
              </a:ext>
            </a:extLst>
          </p:cNvPr>
          <p:cNvSpPr/>
          <p:nvPr userDrawn="1"/>
        </p:nvSpPr>
        <p:spPr>
          <a:xfrm>
            <a:off x="1088745" y="4267200"/>
            <a:ext cx="6934200" cy="45719"/>
          </a:xfrm>
          <a:prstGeom prst="rect">
            <a:avLst/>
          </a:prstGeom>
          <a:solidFill>
            <a:srgbClr val="F792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2A9C7D-7D93-4F13-8C2F-57B225C5B26D}"/>
              </a:ext>
            </a:extLst>
          </p:cNvPr>
          <p:cNvSpPr txBox="1"/>
          <p:nvPr userDrawn="1"/>
        </p:nvSpPr>
        <p:spPr>
          <a:xfrm>
            <a:off x="-838200" y="1066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4C8F1BC-0E55-4B7C-9902-8132458C4F4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4267200"/>
            <a:ext cx="7772400" cy="914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>
                <a:latin typeface="Raleway" panose="020B0604020202020204" charset="0"/>
              </a:defRPr>
            </a:lvl1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0539B2A-07E2-4721-8376-F2F915F7A12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52700" y="5334000"/>
            <a:ext cx="4038600" cy="9144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50000"/>
              </a:lnSpc>
              <a:buNone/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NAME GOES HERE                      DATE GOES HERE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656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DCDBF-292C-4D90-9444-6CFF7B99B06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600" y="609600"/>
            <a:ext cx="7772400" cy="5181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12719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4550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4B9320E-F03F-4DD5-BDF6-B170C6858BD5}"/>
              </a:ext>
            </a:extLst>
          </p:cNvPr>
          <p:cNvSpPr/>
          <p:nvPr userDrawn="1"/>
        </p:nvSpPr>
        <p:spPr>
          <a:xfrm>
            <a:off x="4743450" y="990600"/>
            <a:ext cx="3943350" cy="2286000"/>
          </a:xfrm>
          <a:prstGeom prst="rect">
            <a:avLst/>
          </a:prstGeom>
          <a:solidFill>
            <a:srgbClr val="003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B42509-0D72-41F5-A30F-CEB705AB03AE}"/>
              </a:ext>
            </a:extLst>
          </p:cNvPr>
          <p:cNvSpPr/>
          <p:nvPr userDrawn="1"/>
        </p:nvSpPr>
        <p:spPr>
          <a:xfrm>
            <a:off x="4743450" y="3577800"/>
            <a:ext cx="3943350" cy="2369403"/>
          </a:xfrm>
          <a:prstGeom prst="rect">
            <a:avLst/>
          </a:prstGeom>
          <a:solidFill>
            <a:srgbClr val="003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2C13DB-B562-480F-9142-AAA4952F3BB2}"/>
              </a:ext>
            </a:extLst>
          </p:cNvPr>
          <p:cNvSpPr/>
          <p:nvPr userDrawn="1"/>
        </p:nvSpPr>
        <p:spPr>
          <a:xfrm>
            <a:off x="502343" y="990600"/>
            <a:ext cx="3943350" cy="2286000"/>
          </a:xfrm>
          <a:prstGeom prst="rect">
            <a:avLst/>
          </a:prstGeom>
          <a:solidFill>
            <a:srgbClr val="003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C02069-CA84-4FEC-A80A-8918503D7244}"/>
              </a:ext>
            </a:extLst>
          </p:cNvPr>
          <p:cNvSpPr/>
          <p:nvPr userDrawn="1"/>
        </p:nvSpPr>
        <p:spPr>
          <a:xfrm>
            <a:off x="502343" y="3577800"/>
            <a:ext cx="3943350" cy="2369403"/>
          </a:xfrm>
          <a:prstGeom prst="rect">
            <a:avLst/>
          </a:prstGeom>
          <a:solidFill>
            <a:srgbClr val="003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47D9B4D4-3A84-4A05-8B62-CB53F6C11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12738"/>
            <a:ext cx="7886700" cy="6778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609BD14-747B-49CF-9F1C-3914F0C4B2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ltGray">
          <a:xfrm>
            <a:off x="838715" y="990600"/>
            <a:ext cx="3188393" cy="685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A35EC391-27F1-4DD1-8F31-ADA1CF2C937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 bwMode="ltGray">
          <a:xfrm>
            <a:off x="5170273" y="998838"/>
            <a:ext cx="3143250" cy="685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DCDF8934-3247-493D-B786-DA3D0E01B9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 bwMode="ltGray">
          <a:xfrm>
            <a:off x="838715" y="3577800"/>
            <a:ext cx="3188393" cy="685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914FCCA6-3C78-4847-AD04-B0CA192527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ltGray">
          <a:xfrm>
            <a:off x="5143500" y="3581400"/>
            <a:ext cx="3143250" cy="685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0497347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0A7B47-D4F1-4DE4-9A47-7AB51B37595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0050" y="1181100"/>
            <a:ext cx="3200400" cy="44958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DF31B9A-6A96-4D0D-9D42-2499E5BAB0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771900" y="1181100"/>
            <a:ext cx="4972050" cy="44958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216744C-BCED-4A6C-BBD3-0954EC4DC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88938"/>
            <a:ext cx="7886700" cy="6778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102264A-6A2A-4D71-8CFB-DC3B8262B446}"/>
              </a:ext>
            </a:extLst>
          </p:cNvPr>
          <p:cNvCxnSpPr/>
          <p:nvPr userDrawn="1"/>
        </p:nvCxnSpPr>
        <p:spPr>
          <a:xfrm>
            <a:off x="628650" y="1143000"/>
            <a:ext cx="7886700" cy="0"/>
          </a:xfrm>
          <a:prstGeom prst="line">
            <a:avLst/>
          </a:prstGeom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506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8DB33456-9656-4001-BC34-6ABA0B0C4AC2}"/>
              </a:ext>
            </a:extLst>
          </p:cNvPr>
          <p:cNvSpPr/>
          <p:nvPr userDrawn="1"/>
        </p:nvSpPr>
        <p:spPr>
          <a:xfrm>
            <a:off x="600075" y="2240177"/>
            <a:ext cx="2343150" cy="2301447"/>
          </a:xfrm>
          <a:prstGeom prst="ellipse">
            <a:avLst/>
          </a:prstGeom>
          <a:solidFill>
            <a:srgbClr val="003663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454E6B8-8161-4C55-A1FC-2302693022A2}"/>
              </a:ext>
            </a:extLst>
          </p:cNvPr>
          <p:cNvSpPr/>
          <p:nvPr userDrawn="1"/>
        </p:nvSpPr>
        <p:spPr>
          <a:xfrm>
            <a:off x="3371850" y="2278277"/>
            <a:ext cx="2343150" cy="2225247"/>
          </a:xfrm>
          <a:prstGeom prst="ellipse">
            <a:avLst/>
          </a:prstGeom>
          <a:solidFill>
            <a:srgbClr val="003663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88BBBFD-C5E5-49E4-B9DD-80D6F67B4B2E}"/>
              </a:ext>
            </a:extLst>
          </p:cNvPr>
          <p:cNvSpPr/>
          <p:nvPr userDrawn="1"/>
        </p:nvSpPr>
        <p:spPr>
          <a:xfrm>
            <a:off x="6143625" y="2278276"/>
            <a:ext cx="2343150" cy="2225248"/>
          </a:xfrm>
          <a:prstGeom prst="ellipse">
            <a:avLst/>
          </a:prstGeom>
          <a:solidFill>
            <a:srgbClr val="003663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394C58-B18E-4621-A447-299ABC71CD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ltGray">
          <a:xfrm>
            <a:off x="771525" y="3129175"/>
            <a:ext cx="2000250" cy="61680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7B28D844-CFEA-445B-BA2A-25DDA898B9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ltGray">
          <a:xfrm>
            <a:off x="3543300" y="3129175"/>
            <a:ext cx="2000250" cy="61680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5129BAC0-B3B3-44DD-BF92-3EC5A9FD34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ltGray">
          <a:xfrm>
            <a:off x="6315075" y="3129175"/>
            <a:ext cx="2000250" cy="61680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99558C5-0DA9-44F8-BFEC-D31270DA7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88938"/>
            <a:ext cx="7886700" cy="6778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1CBAD3-FCA5-4813-BDEE-4A4F4716835E}"/>
              </a:ext>
            </a:extLst>
          </p:cNvPr>
          <p:cNvCxnSpPr/>
          <p:nvPr userDrawn="1"/>
        </p:nvCxnSpPr>
        <p:spPr>
          <a:xfrm>
            <a:off x="628650" y="1143000"/>
            <a:ext cx="7886700" cy="0"/>
          </a:xfrm>
          <a:prstGeom prst="line">
            <a:avLst/>
          </a:prstGeom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0394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4029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067BCA5-C98E-44C3-A40F-C750AE069E2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8650" y="1447800"/>
            <a:ext cx="7886700" cy="426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222907-DA4C-46BA-B7E7-9FD352BEC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88938"/>
            <a:ext cx="7886700" cy="6778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99D3182-0DF6-429B-88D5-C7B7FB4857C3}"/>
              </a:ext>
            </a:extLst>
          </p:cNvPr>
          <p:cNvCxnSpPr/>
          <p:nvPr userDrawn="1"/>
        </p:nvCxnSpPr>
        <p:spPr>
          <a:xfrm>
            <a:off x="628650" y="1143000"/>
            <a:ext cx="7886700" cy="0"/>
          </a:xfrm>
          <a:prstGeom prst="line">
            <a:avLst/>
          </a:prstGeom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3560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eps/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E607D0F7-26A2-479B-9D7B-7CDE0D1D64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365126"/>
            <a:ext cx="7886700" cy="62547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Timeline title goes here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DEBB3BD-5D1B-473D-BB8D-90762BDDAE4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8650" y="2971800"/>
            <a:ext cx="1485900" cy="2514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5566281C-30E4-4C6E-91F3-2747C7D551A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743200" y="2971800"/>
            <a:ext cx="1485900" cy="2514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BE4278F1-32EB-4110-ABAD-A4A39930C1A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857750" y="2971800"/>
            <a:ext cx="1485900" cy="2514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86846D42-223D-4084-9AE0-8DFFB893248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915150" y="2971800"/>
            <a:ext cx="1485900" cy="2514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40F881-5911-4DA0-849F-383C07F4BE7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42950" y="990600"/>
            <a:ext cx="7658100" cy="533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0">
                <a:solidFill>
                  <a:srgbClr val="F7921E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Subhead goes here</a:t>
            </a:r>
          </a:p>
        </p:txBody>
      </p:sp>
    </p:spTree>
    <p:extLst>
      <p:ext uri="{BB962C8B-B14F-4D97-AF65-F5344CB8AC3E}">
        <p14:creationId xmlns:p14="http://schemas.microsoft.com/office/powerpoint/2010/main" val="2332980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773E2A-6185-4093-999F-9BA02E263E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00225" y="1828800"/>
            <a:ext cx="5543550" cy="3352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solidFill>
                  <a:schemeClr val="accent6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Quote goes here</a:t>
            </a:r>
          </a:p>
        </p:txBody>
      </p:sp>
    </p:spTree>
    <p:extLst>
      <p:ext uri="{BB962C8B-B14F-4D97-AF65-F5344CB8AC3E}">
        <p14:creationId xmlns:p14="http://schemas.microsoft.com/office/powerpoint/2010/main" val="418180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7B1F47-FDCB-440B-87F8-5F3A6098262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990600"/>
            <a:ext cx="7543800" cy="44958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117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jp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2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large building&#10;&#10;Description automatically generated">
            <a:extLst>
              <a:ext uri="{FF2B5EF4-FFF2-40B4-BE49-F238E27FC236}">
                <a16:creationId xmlns:a16="http://schemas.microsoft.com/office/drawing/2014/main" id="{1BF55009-FE05-45FE-9CA0-A421B6E6F12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978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6000" kern="1200">
          <a:solidFill>
            <a:schemeClr val="bg1"/>
          </a:solidFill>
          <a:latin typeface="Raleway" panose="020B0503030101060003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F58AABA-A55B-4CC4-9092-A798AED18AA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0775"/>
            <a:ext cx="9144000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901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6" r:id="rId2"/>
    <p:sldLayoutId id="2147483657" r:id="rId3"/>
    <p:sldLayoutId id="2147483672" r:id="rId4"/>
    <p:sldLayoutId id="214748365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E230F0F-D49C-4F01-AC51-289BC38146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14600"/>
            <a:ext cx="9144000" cy="3429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EA8787C-EC8F-4A18-A6C4-315FF625BFA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0775"/>
            <a:ext cx="9144000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203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37D5D24-6B5F-4307-BA2E-0AF63B9F74AD}"/>
              </a:ext>
            </a:extLst>
          </p:cNvPr>
          <p:cNvSpPr/>
          <p:nvPr userDrawn="1"/>
        </p:nvSpPr>
        <p:spPr>
          <a:xfrm>
            <a:off x="609600" y="1600200"/>
            <a:ext cx="7848600" cy="76200"/>
          </a:xfrm>
          <a:prstGeom prst="rect">
            <a:avLst/>
          </a:prstGeom>
          <a:solidFill>
            <a:srgbClr val="F792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BE72A9-8161-4318-8C00-A369EAA19B13}"/>
              </a:ext>
            </a:extLst>
          </p:cNvPr>
          <p:cNvSpPr/>
          <p:nvPr userDrawn="1"/>
        </p:nvSpPr>
        <p:spPr>
          <a:xfrm>
            <a:off x="604723" y="5562600"/>
            <a:ext cx="7848600" cy="76200"/>
          </a:xfrm>
          <a:prstGeom prst="rect">
            <a:avLst/>
          </a:prstGeom>
          <a:solidFill>
            <a:srgbClr val="F792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3ACA41-98A8-4D82-829A-9FCE073533E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0775"/>
            <a:ext cx="9144000" cy="657225"/>
          </a:xfrm>
          <a:prstGeom prst="rect">
            <a:avLst/>
          </a:prstGeom>
        </p:spPr>
      </p:pic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8CD95FC3-3F3C-456C-BBB4-55B958F805B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914400"/>
            <a:ext cx="85725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540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4F5A54B-B220-4A43-9898-040F9837A4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0775"/>
            <a:ext cx="9144000" cy="657225"/>
          </a:xfrm>
          <a:prstGeom prst="rect">
            <a:avLst/>
          </a:prstGeom>
        </p:spPr>
      </p:pic>
      <p:pic>
        <p:nvPicPr>
          <p:cNvPr id="5" name="Picture 4" descr="A screenshot of a computer screen&#10;&#10;Description automatically generated">
            <a:extLst>
              <a:ext uri="{FF2B5EF4-FFF2-40B4-BE49-F238E27FC236}">
                <a16:creationId xmlns:a16="http://schemas.microsoft.com/office/drawing/2014/main" id="{B3236796-83E3-4073-AC91-966F051804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5"/>
            <a:ext cx="91440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916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36CF64A-0809-460A-B525-3B4B0B7B4E1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0775"/>
            <a:ext cx="9144000" cy="657225"/>
          </a:xfrm>
          <a:prstGeom prst="rect">
            <a:avLst/>
          </a:prstGeom>
        </p:spPr>
      </p:pic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A0A609AE-C8A0-4114-A071-2D6D287336B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5400"/>
            <a:ext cx="9144000" cy="409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39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8">
            <a:extLst>
              <a:ext uri="{FF2B5EF4-FFF2-40B4-BE49-F238E27FC236}">
                <a16:creationId xmlns:a16="http://schemas.microsoft.com/office/drawing/2014/main" id="{6A3A56C2-A3C7-4916-B40A-7118BFC2E960}"/>
              </a:ext>
            </a:extLst>
          </p:cNvPr>
          <p:cNvSpPr txBox="1">
            <a:spLocks/>
          </p:cNvSpPr>
          <p:nvPr userDrawn="1"/>
        </p:nvSpPr>
        <p:spPr>
          <a:xfrm>
            <a:off x="628650" y="593725"/>
            <a:ext cx="7886700" cy="6254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Connect with Us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96A6F22-D88D-45A1-BC5D-653EFEE5076C}"/>
              </a:ext>
            </a:extLst>
          </p:cNvPr>
          <p:cNvSpPr/>
          <p:nvPr userDrawn="1"/>
        </p:nvSpPr>
        <p:spPr>
          <a:xfrm>
            <a:off x="628650" y="1524000"/>
            <a:ext cx="7886700" cy="76200"/>
          </a:xfrm>
          <a:prstGeom prst="rect">
            <a:avLst/>
          </a:prstGeom>
          <a:solidFill>
            <a:srgbClr val="F792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B2ED51-5196-44D5-B1E0-317AECCFE0EB}"/>
              </a:ext>
            </a:extLst>
          </p:cNvPr>
          <p:cNvSpPr/>
          <p:nvPr userDrawn="1"/>
        </p:nvSpPr>
        <p:spPr>
          <a:xfrm>
            <a:off x="778145" y="2085957"/>
            <a:ext cx="1660255" cy="2685424"/>
          </a:xfrm>
          <a:prstGeom prst="rect">
            <a:avLst/>
          </a:prstGeom>
          <a:solidFill>
            <a:srgbClr val="003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8E6314-2CBC-403A-BC0C-6379D4ED6671}"/>
              </a:ext>
            </a:extLst>
          </p:cNvPr>
          <p:cNvSpPr/>
          <p:nvPr userDrawn="1"/>
        </p:nvSpPr>
        <p:spPr>
          <a:xfrm>
            <a:off x="2744761" y="2105179"/>
            <a:ext cx="1660255" cy="2666202"/>
          </a:xfrm>
          <a:prstGeom prst="rect">
            <a:avLst/>
          </a:prstGeom>
          <a:solidFill>
            <a:srgbClr val="003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74E955-315A-4823-B700-77928CCF945D}"/>
              </a:ext>
            </a:extLst>
          </p:cNvPr>
          <p:cNvSpPr/>
          <p:nvPr userDrawn="1"/>
        </p:nvSpPr>
        <p:spPr>
          <a:xfrm>
            <a:off x="4735937" y="2108367"/>
            <a:ext cx="1660255" cy="2663014"/>
          </a:xfrm>
          <a:prstGeom prst="rect">
            <a:avLst/>
          </a:prstGeom>
          <a:solidFill>
            <a:srgbClr val="003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31C8CD3-14F9-4557-BDCB-93D95AD1FEB5}"/>
              </a:ext>
            </a:extLst>
          </p:cNvPr>
          <p:cNvSpPr/>
          <p:nvPr userDrawn="1"/>
        </p:nvSpPr>
        <p:spPr>
          <a:xfrm>
            <a:off x="6714635" y="2110455"/>
            <a:ext cx="1660255" cy="2660926"/>
          </a:xfrm>
          <a:prstGeom prst="rect">
            <a:avLst/>
          </a:prstGeom>
          <a:solidFill>
            <a:srgbClr val="003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0F85A75-FAA1-4D7E-A204-AB113A5810F3}"/>
              </a:ext>
            </a:extLst>
          </p:cNvPr>
          <p:cNvSpPr txBox="1"/>
          <p:nvPr userDrawn="1"/>
        </p:nvSpPr>
        <p:spPr>
          <a:xfrm>
            <a:off x="778145" y="3539563"/>
            <a:ext cx="1637178" cy="888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b="1" spc="100" baseline="0" dirty="0">
                <a:latin typeface="+mj-lt"/>
              </a:rPr>
              <a:t>Facebook</a:t>
            </a:r>
          </a:p>
          <a:p>
            <a:pPr algn="ctr">
              <a:lnSpc>
                <a:spcPct val="150000"/>
              </a:lnSpc>
            </a:pPr>
            <a:r>
              <a:rPr lang="en-US" sz="1400" b="0" spc="100" baseline="0" dirty="0">
                <a:latin typeface="+mn-lt"/>
              </a:rPr>
              <a:t>/</a:t>
            </a:r>
            <a:r>
              <a:rPr lang="en-US" sz="1400" b="0" spc="100" baseline="0" dirty="0" err="1">
                <a:latin typeface="+mn-lt"/>
              </a:rPr>
              <a:t>WIWorkforce</a:t>
            </a:r>
            <a:endParaRPr lang="en-US" sz="1400" b="0" spc="100" baseline="0" dirty="0"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B6A5E7-C824-44F8-8577-6AB08B1CDD68}"/>
              </a:ext>
            </a:extLst>
          </p:cNvPr>
          <p:cNvSpPr txBox="1"/>
          <p:nvPr userDrawn="1"/>
        </p:nvSpPr>
        <p:spPr>
          <a:xfrm>
            <a:off x="2757239" y="3539563"/>
            <a:ext cx="1650826" cy="9777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b="1" spc="100" baseline="0" dirty="0">
                <a:latin typeface="+mj-lt"/>
              </a:rPr>
              <a:t>Twitter</a:t>
            </a:r>
          </a:p>
          <a:p>
            <a:pPr algn="ctr">
              <a:lnSpc>
                <a:spcPct val="150000"/>
              </a:lnSpc>
            </a:pPr>
            <a:r>
              <a:rPr lang="en-US" sz="1400" b="0" spc="100" baseline="0" dirty="0">
                <a:latin typeface="+mn-lt"/>
              </a:rPr>
              <a:t>@</a:t>
            </a:r>
            <a:r>
              <a:rPr lang="en-US" sz="1400" b="0" spc="100" baseline="0" dirty="0" err="1">
                <a:latin typeface="+mn-lt"/>
              </a:rPr>
              <a:t>WIWorkforce</a:t>
            </a:r>
            <a:endParaRPr lang="en-US" sz="1400" b="0" spc="100" baseline="0" dirty="0">
              <a:latin typeface="+mn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DBC92A-372F-4293-952B-9CCE66364787}"/>
              </a:ext>
            </a:extLst>
          </p:cNvPr>
          <p:cNvSpPr txBox="1"/>
          <p:nvPr userDrawn="1"/>
        </p:nvSpPr>
        <p:spPr>
          <a:xfrm>
            <a:off x="4732888" y="3536733"/>
            <a:ext cx="1650826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b="1" spc="100" baseline="0" dirty="0">
                <a:latin typeface="+mj-lt"/>
              </a:rPr>
              <a:t>LinkedIn</a:t>
            </a:r>
          </a:p>
          <a:p>
            <a:pPr algn="ctr">
              <a:lnSpc>
                <a:spcPct val="100000"/>
              </a:lnSpc>
            </a:pPr>
            <a:r>
              <a:rPr lang="en-US" sz="1400" b="0" spc="100" baseline="0" dirty="0">
                <a:latin typeface="+mj-lt"/>
              </a:rPr>
              <a:t>/company/</a:t>
            </a:r>
          </a:p>
          <a:p>
            <a:pPr algn="ctr">
              <a:lnSpc>
                <a:spcPct val="100000"/>
              </a:lnSpc>
            </a:pPr>
            <a:r>
              <a:rPr lang="en-US" sz="1400" b="0" spc="100" baseline="0" dirty="0" err="1">
                <a:latin typeface="+mj-lt"/>
              </a:rPr>
              <a:t>WIWorkforce</a:t>
            </a:r>
            <a:endParaRPr lang="en-US" sz="1400" b="0" spc="100" baseline="0" dirty="0">
              <a:latin typeface="+mj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A9CC12-BD57-491B-A6BD-F8540BCE7B54}"/>
              </a:ext>
            </a:extLst>
          </p:cNvPr>
          <p:cNvSpPr txBox="1"/>
          <p:nvPr userDrawn="1"/>
        </p:nvSpPr>
        <p:spPr>
          <a:xfrm>
            <a:off x="6706728" y="3546479"/>
            <a:ext cx="1690464" cy="885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b="1" spc="100" baseline="0" dirty="0">
                <a:latin typeface="+mj-lt"/>
              </a:rPr>
              <a:t>Instagram</a:t>
            </a:r>
          </a:p>
          <a:p>
            <a:pPr algn="ctr">
              <a:lnSpc>
                <a:spcPct val="150000"/>
              </a:lnSpc>
            </a:pPr>
            <a:r>
              <a:rPr lang="en-US" sz="1400" b="0" spc="100" baseline="0" dirty="0">
                <a:latin typeface="+mj-lt"/>
              </a:rPr>
              <a:t>@</a:t>
            </a:r>
            <a:r>
              <a:rPr lang="en-US" sz="1400" b="0" spc="100" baseline="0" dirty="0" err="1">
                <a:latin typeface="+mj-lt"/>
              </a:rPr>
              <a:t>WIWorkforce</a:t>
            </a:r>
            <a:endParaRPr lang="en-US" sz="1400" b="0" spc="100" baseline="0" dirty="0">
              <a:latin typeface="+mj-lt"/>
            </a:endParaRPr>
          </a:p>
        </p:txBody>
      </p:sp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C771F016-BEC6-4951-BB3B-301B75F0167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081" y="2476500"/>
            <a:ext cx="952500" cy="952500"/>
          </a:xfrm>
          <a:prstGeom prst="rect">
            <a:avLst/>
          </a:prstGeom>
        </p:spPr>
      </p:pic>
      <p:pic>
        <p:nvPicPr>
          <p:cNvPr id="15" name="Picture 14" descr="A picture containing clock&#10;&#10;Description automatically generated">
            <a:extLst>
              <a:ext uri="{FF2B5EF4-FFF2-40B4-BE49-F238E27FC236}">
                <a16:creationId xmlns:a16="http://schemas.microsoft.com/office/drawing/2014/main" id="{7EBAB7D2-96E6-42EE-B4B1-A41100EDFEE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2363" y="2476500"/>
            <a:ext cx="952500" cy="952500"/>
          </a:xfrm>
          <a:prstGeom prst="rect">
            <a:avLst/>
          </a:prstGeom>
        </p:spPr>
      </p:pic>
      <p:pic>
        <p:nvPicPr>
          <p:cNvPr id="16" name="Picture 15" descr="A picture containing drawing&#10;&#10;Description automatically generated">
            <a:extLst>
              <a:ext uri="{FF2B5EF4-FFF2-40B4-BE49-F238E27FC236}">
                <a16:creationId xmlns:a16="http://schemas.microsoft.com/office/drawing/2014/main" id="{9C278782-6237-49F1-B4C4-38410E0E1FE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9814" y="2460955"/>
            <a:ext cx="952500" cy="952500"/>
          </a:xfrm>
          <a:prstGeom prst="rect">
            <a:avLst/>
          </a:prstGeom>
        </p:spPr>
      </p:pic>
      <p:pic>
        <p:nvPicPr>
          <p:cNvPr id="17" name="Picture 16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EA6721AE-B54B-4AF0-BED6-4937DD6E83B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8512" y="2485780"/>
            <a:ext cx="952500" cy="9525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5AA20EE-2EAA-41E6-9330-CF4BF6ACE16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0775"/>
            <a:ext cx="9144000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27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BFE9057-4384-4FFE-9380-850067FE76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3600" dirty="0"/>
              <a:t>Education Campaign on Misclassification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4EC71-4B33-4BE9-B898-09E1381CCC4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71650" y="5410200"/>
            <a:ext cx="5600700" cy="914400"/>
          </a:xfrm>
        </p:spPr>
        <p:txBody>
          <a:bodyPr/>
          <a:lstStyle/>
          <a:p>
            <a:r>
              <a:rPr lang="en-US" dirty="0"/>
              <a:t>Jesús J. Villa, Administrator</a:t>
            </a:r>
          </a:p>
          <a:p>
            <a:r>
              <a:rPr lang="en-US" dirty="0"/>
              <a:t>Wisconsin Dept. of Workforce Development, ERD</a:t>
            </a:r>
          </a:p>
        </p:txBody>
      </p:sp>
    </p:spTree>
    <p:extLst>
      <p:ext uri="{BB962C8B-B14F-4D97-AF65-F5344CB8AC3E}">
        <p14:creationId xmlns:p14="http://schemas.microsoft.com/office/powerpoint/2010/main" val="617730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332C9DD-C97C-4E2C-9B55-CBA5C4A2EF3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8650" y="2552700"/>
            <a:ext cx="7886700" cy="1752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Undertake an aggressive campaign to educate employers, employees, independent contractors, and the general public about misclassification issues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90D6155-0464-4AF1-864D-7FDE13E24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Recommendation #5</a:t>
            </a:r>
          </a:p>
        </p:txBody>
      </p:sp>
    </p:spTree>
    <p:extLst>
      <p:ext uri="{BB962C8B-B14F-4D97-AF65-F5344CB8AC3E}">
        <p14:creationId xmlns:p14="http://schemas.microsoft.com/office/powerpoint/2010/main" val="3953088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BA222C0-C3B0-4587-B6FA-3E1597304ED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8650" y="2209800"/>
            <a:ext cx="7886700" cy="2438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For 90% of employers and workers will be familiar with employee misclassification definitions, the costs of misclassification to workers and to the state, and where to seek assistance on misclassification issues.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74FB45-2A83-442F-BB09-375BE8C48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</a:t>
            </a:r>
          </a:p>
        </p:txBody>
      </p:sp>
    </p:spTree>
    <p:extLst>
      <p:ext uri="{BB962C8B-B14F-4D97-AF65-F5344CB8AC3E}">
        <p14:creationId xmlns:p14="http://schemas.microsoft.com/office/powerpoint/2010/main" val="1276109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AAEC132-39E3-4E21-B604-C31CFCF8579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85800" y="1447800"/>
            <a:ext cx="7886700" cy="4267200"/>
          </a:xfrm>
        </p:spPr>
        <p:txBody>
          <a:bodyPr/>
          <a:lstStyle/>
          <a:p>
            <a:r>
              <a:rPr lang="en-US" sz="2400" dirty="0"/>
              <a:t>Focus on new entrants to workforce, Spanish-speaking communities, and construction industry</a:t>
            </a:r>
          </a:p>
          <a:p>
            <a:r>
              <a:rPr lang="en-US" sz="2400" dirty="0"/>
              <a:t>Leverage owned channels</a:t>
            </a:r>
          </a:p>
          <a:p>
            <a:pPr lvl="1"/>
            <a:r>
              <a:rPr lang="en-US" sz="2000" dirty="0"/>
              <a:t>Website with downloadable and shareable resources</a:t>
            </a:r>
          </a:p>
          <a:p>
            <a:pPr lvl="1"/>
            <a:r>
              <a:rPr lang="en-US" sz="2000" dirty="0"/>
              <a:t>Email</a:t>
            </a:r>
          </a:p>
          <a:p>
            <a:pPr lvl="1"/>
            <a:r>
              <a:rPr lang="en-US" sz="2000" dirty="0"/>
              <a:t>Social media</a:t>
            </a:r>
          </a:p>
          <a:p>
            <a:pPr lvl="1"/>
            <a:r>
              <a:rPr lang="en-US" sz="2000" dirty="0"/>
              <a:t>Print-on-demand brochures</a:t>
            </a:r>
          </a:p>
          <a:p>
            <a:pPr lvl="1"/>
            <a:r>
              <a:rPr lang="en-US" sz="2000" dirty="0"/>
              <a:t>Speaking opportunities</a:t>
            </a:r>
          </a:p>
          <a:p>
            <a:r>
              <a:rPr lang="en-US" sz="2400" dirty="0"/>
              <a:t>Pursue earned platforms</a:t>
            </a:r>
          </a:p>
          <a:p>
            <a:r>
              <a:rPr lang="en-US" sz="2400" dirty="0"/>
              <a:t>Seek funding for paid channels</a:t>
            </a:r>
          </a:p>
          <a:p>
            <a:pPr lvl="1"/>
            <a:r>
              <a:rPr lang="en-US" sz="2000" dirty="0"/>
              <a:t>PSAs</a:t>
            </a:r>
          </a:p>
          <a:p>
            <a:pPr lvl="1"/>
            <a:r>
              <a:rPr lang="en-US" sz="2000" dirty="0"/>
              <a:t>Targeted print ads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D0B3B57-FF58-4725-934C-FD8A01B4C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Next Steps</a:t>
            </a:r>
          </a:p>
        </p:txBody>
      </p:sp>
    </p:spTree>
    <p:extLst>
      <p:ext uri="{BB962C8B-B14F-4D97-AF65-F5344CB8AC3E}">
        <p14:creationId xmlns:p14="http://schemas.microsoft.com/office/powerpoint/2010/main" val="1316928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34547E2-03F9-45DD-A2D7-E23F5C7E9C1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Jan 2021– Identify stakeholders to connect with target audience, develop resources</a:t>
            </a:r>
          </a:p>
          <a:p>
            <a:r>
              <a:rPr lang="en-US" dirty="0"/>
              <a:t>March 2021 – Begin targeted messaging and tracking on owned channels</a:t>
            </a:r>
          </a:p>
          <a:p>
            <a:r>
              <a:rPr lang="en-US" dirty="0"/>
              <a:t>May 2021– Measure audience familiarity with misclassification, costs, and resources</a:t>
            </a:r>
          </a:p>
          <a:p>
            <a:r>
              <a:rPr lang="en-US" dirty="0"/>
              <a:t>Pursue paid channels dependent on availability of funding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1360235-18D8-4193-9AA8-D96BA6396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</a:t>
            </a:r>
          </a:p>
        </p:txBody>
      </p:sp>
    </p:spTree>
    <p:extLst>
      <p:ext uri="{BB962C8B-B14F-4D97-AF65-F5344CB8AC3E}">
        <p14:creationId xmlns:p14="http://schemas.microsoft.com/office/powerpoint/2010/main" val="2343624554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Custom 1">
      <a:dk1>
        <a:srgbClr val="FFFFFF"/>
      </a:dk1>
      <a:lt1>
        <a:sysClr val="window" lastClr="FFFFFF"/>
      </a:lt1>
      <a:dk2>
        <a:srgbClr val="FFFFFF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5C7DC"/>
      </a:hlink>
      <a:folHlink>
        <a:srgbClr val="FFC00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ner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imelin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Quote">
  <a:themeElements>
    <a:clrScheme name="Custom 1">
      <a:dk1>
        <a:srgbClr val="FFFFFF"/>
      </a:dk1>
      <a:lt1>
        <a:sysClr val="window" lastClr="FFFFFF"/>
      </a:lt1>
      <a:dk2>
        <a:srgbClr val="FFFFFF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5C7DC"/>
      </a:hlink>
      <a:folHlink>
        <a:srgbClr val="FFC00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Inner Alternative">
  <a:themeElements>
    <a:clrScheme name="Custom 1">
      <a:dk1>
        <a:srgbClr val="FFFFFF"/>
      </a:dk1>
      <a:lt1>
        <a:sysClr val="window" lastClr="FFFFFF"/>
      </a:lt1>
      <a:dk2>
        <a:srgbClr val="FFFFFF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5C7DC"/>
      </a:hlink>
      <a:folHlink>
        <a:srgbClr val="FFC00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losing 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ustom 1">
      <a:majorFont>
        <a:latin typeface="Raleway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Social">
  <a:themeElements>
    <a:clrScheme name="Custom 1">
      <a:dk1>
        <a:srgbClr val="FFFFFF"/>
      </a:dk1>
      <a:lt1>
        <a:sysClr val="window" lastClr="FFFFFF"/>
      </a:lt1>
      <a:dk2>
        <a:srgbClr val="FFFFFF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5C7DC"/>
      </a:hlink>
      <a:folHlink>
        <a:srgbClr val="FFC000"/>
      </a:folHlink>
    </a:clrScheme>
    <a:fontScheme name="Custom 1">
      <a:majorFont>
        <a:latin typeface="Raleway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2166</TotalTime>
  <Words>167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Arial</vt:lpstr>
      <vt:lpstr>Raleway</vt:lpstr>
      <vt:lpstr>Century Gothic</vt:lpstr>
      <vt:lpstr>Open Sans</vt:lpstr>
      <vt:lpstr>Title Slide</vt:lpstr>
      <vt:lpstr>Inner Slide</vt:lpstr>
      <vt:lpstr>Timeline</vt:lpstr>
      <vt:lpstr>Quote</vt:lpstr>
      <vt:lpstr>Inner Alternative</vt:lpstr>
      <vt:lpstr>Closing </vt:lpstr>
      <vt:lpstr>Social</vt:lpstr>
      <vt:lpstr>PowerPoint Presentation</vt:lpstr>
      <vt:lpstr>Recommendation #5</vt:lpstr>
      <vt:lpstr>Goal</vt:lpstr>
      <vt:lpstr>Proposed Next Steps</vt:lpstr>
      <vt:lpstr>Timeline</vt:lpstr>
    </vt:vector>
  </TitlesOfParts>
  <Company>DWD - State of Wisconsin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Outreach and Education Committee</dc:title>
  <dc:subject>Education Campaign on Misclassification presentation given by Jesus J. Villa on 12/16/2021.</dc:subject>
  <dc:creator>Sheridan, Megan - DWD</dc:creator>
  <cp:lastModifiedBy>Allaby, Brian J - DWD</cp:lastModifiedBy>
  <cp:revision>192</cp:revision>
  <dcterms:created xsi:type="dcterms:W3CDTF">2019-02-11T16:51:56Z</dcterms:created>
  <dcterms:modified xsi:type="dcterms:W3CDTF">2021-12-16T18:56:20Z</dcterms:modified>
</cp:coreProperties>
</file>